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256" r:id="rId3"/>
    <p:sldId id="257" r:id="rId4"/>
    <p:sldId id="259" r:id="rId5"/>
    <p:sldId id="260" r:id="rId6"/>
    <p:sldId id="261" r:id="rId7"/>
    <p:sldId id="262" r:id="rId8"/>
    <p:sldId id="273" r:id="rId9"/>
    <p:sldId id="263" r:id="rId10"/>
    <p:sldId id="274" r:id="rId11"/>
    <p:sldId id="264" r:id="rId12"/>
    <p:sldId id="275" r:id="rId13"/>
    <p:sldId id="265" r:id="rId14"/>
    <p:sldId id="266" r:id="rId15"/>
    <p:sldId id="276" r:id="rId16"/>
    <p:sldId id="268" r:id="rId17"/>
    <p:sldId id="277" r:id="rId18"/>
    <p:sldId id="267" r:id="rId19"/>
    <p:sldId id="278" r:id="rId20"/>
    <p:sldId id="269" r:id="rId21"/>
    <p:sldId id="279" r:id="rId22"/>
    <p:sldId id="270" r:id="rId23"/>
    <p:sldId id="280" r:id="rId24"/>
    <p:sldId id="271" r:id="rId25"/>
    <p:sldId id="281" r:id="rId26"/>
    <p:sldId id="28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CCFF"/>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1" autoAdjust="0"/>
    <p:restoredTop sz="94660"/>
  </p:normalViewPr>
  <p:slideViewPr>
    <p:cSldViewPr>
      <p:cViewPr varScale="1">
        <p:scale>
          <a:sx n="84" d="100"/>
          <a:sy n="84" d="100"/>
        </p:scale>
        <p:origin x="-84"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3C07177-5AD9-4184-888D-808D2EA6967F}" type="datetimeFigureOut">
              <a:rPr lang="en-US"/>
              <a:pPr>
                <a:defRPr/>
              </a:pPr>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6765B4F-989C-4918-9063-E678346075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7772400" cy="669926"/>
          </a:xfrm>
        </p:spPr>
        <p:txBody>
          <a:bodyPr/>
          <a:lstStyle>
            <a:lvl1pPr>
              <a:defRPr>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04800" y="3276600"/>
            <a:ext cx="6400800" cy="381000"/>
          </a:xfrm>
        </p:spPr>
        <p:txBody>
          <a:bodyPr/>
          <a:lstStyle>
            <a:lvl1pPr marL="0" indent="0" algn="l">
              <a:buNone/>
              <a:defRPr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6FDB110C-6E4C-409A-A8C8-7F622D0AD85C}"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823170-61E0-456B-8305-19B5EBB70996}"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BEB54D-E3AB-4659-A18D-BBFC35E99A86}"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07F2CF-C542-4EB5-B920-A277275286E0}"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F81489-6ADF-40DB-8238-613B23D67EBB}"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4C2495-9AC0-4E8F-8548-59B2CCC45E53}" type="slidenum">
              <a:rPr lang="en-US"/>
              <a:pPr>
                <a:defRPr/>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2824FBC-E1B1-418D-915B-E1929F046288}"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420DF8-AB6A-4EB1-B8B9-F7CDBD3A83A8}"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62F162-CE30-442A-A3CA-C9A8E0C6A085}"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6D5F8C1-D123-45AF-99B4-2E26A481A14C}"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91FFAD-9BDC-40E1-A3AB-45FB196C8BBF}"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2247DF8-4730-4726-A446-1BEEA3BB94EC}"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E4D89B-AFE6-44FB-9BB6-1A964F235180}"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F3B54C1-FFEC-4C04-A26B-0A7F2F5C1E5B}" type="datetimeFigureOut">
              <a:rPr lang="en-US"/>
              <a:pPr>
                <a:defRPr/>
              </a:pPr>
              <a:t>3/28/2011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6BA1A-5917-4929-8B8A-37EE7A0D678E}"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11D7F5-29C7-4300-BA2A-771BA3043111}" type="datetimeFigureOut">
              <a:rPr lang="en-US"/>
              <a:pPr>
                <a:defRPr/>
              </a:pPr>
              <a:t>3/28/2011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C52FEE-3B6F-4157-BF46-C17895C61FEA}"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CBCD26-6D92-4046-B0FA-0B15DCAB7E8A}" type="datetimeFigureOut">
              <a:rPr lang="en-US"/>
              <a:pPr>
                <a:defRPr/>
              </a:pPr>
              <a:t>3/28/2011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CFB5E6-99D3-485F-8144-49E24DE6611B}"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453427-F99E-401C-B3BF-E62957250471}"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5210B7-B04B-492C-A1EB-31659C178101}"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A1DEF5-C543-4278-98A6-D229A29B6A3C}"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42DAA6-00A6-474A-8326-C85179D1CBEF}"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228600"/>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1081597-1722-43ED-AB15-54B1772FD228}" type="datetimeFigureOut">
              <a:rPr lang="en-US"/>
              <a:pPr>
                <a:defRPr/>
              </a:pPr>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73CDEE2-F77B-4EEB-BE29-C0CE9E865B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ransition>
    <p:random/>
  </p:transition>
  <p:txStyles>
    <p:titleStyle>
      <a:lvl1pPr algn="l" rtl="0" eaLnBrk="1" fontAlgn="base" hangingPunct="1">
        <a:spcBef>
          <a:spcPct val="0"/>
        </a:spcBef>
        <a:spcAft>
          <a:spcPct val="0"/>
        </a:spcAft>
        <a:defRPr sz="3200" b="1" kern="1200">
          <a:solidFill>
            <a:schemeClr val="tx1"/>
          </a:solidFill>
          <a:latin typeface="+mj-lt"/>
          <a:ea typeface="+mj-ea"/>
          <a:cs typeface="Tahoma" pitchFamily="34" charset="0"/>
        </a:defRPr>
      </a:lvl1pPr>
      <a:lvl2pPr algn="l" rtl="0" eaLnBrk="1" fontAlgn="base" hangingPunct="1">
        <a:spcBef>
          <a:spcPct val="0"/>
        </a:spcBef>
        <a:spcAft>
          <a:spcPct val="0"/>
        </a:spcAft>
        <a:defRPr sz="3600" b="1">
          <a:solidFill>
            <a:schemeClr val="tx1"/>
          </a:solidFill>
          <a:latin typeface="Tahoma" pitchFamily="112" charset="0"/>
          <a:cs typeface="Tahoma" pitchFamily="112" charset="0"/>
        </a:defRPr>
      </a:lvl2pPr>
      <a:lvl3pPr algn="l" rtl="0" eaLnBrk="1" fontAlgn="base" hangingPunct="1">
        <a:spcBef>
          <a:spcPct val="0"/>
        </a:spcBef>
        <a:spcAft>
          <a:spcPct val="0"/>
        </a:spcAft>
        <a:defRPr sz="3600" b="1">
          <a:solidFill>
            <a:schemeClr val="tx1"/>
          </a:solidFill>
          <a:latin typeface="Tahoma" pitchFamily="112" charset="0"/>
          <a:cs typeface="Tahoma" pitchFamily="112" charset="0"/>
        </a:defRPr>
      </a:lvl3pPr>
      <a:lvl4pPr algn="l" rtl="0" eaLnBrk="1" fontAlgn="base" hangingPunct="1">
        <a:spcBef>
          <a:spcPct val="0"/>
        </a:spcBef>
        <a:spcAft>
          <a:spcPct val="0"/>
        </a:spcAft>
        <a:defRPr sz="3600" b="1">
          <a:solidFill>
            <a:schemeClr val="tx1"/>
          </a:solidFill>
          <a:latin typeface="Tahoma" pitchFamily="112" charset="0"/>
          <a:cs typeface="Tahoma" pitchFamily="112" charset="0"/>
        </a:defRPr>
      </a:lvl4pPr>
      <a:lvl5pPr algn="l" rtl="0" eaLnBrk="1" fontAlgn="base" hangingPunct="1">
        <a:spcBef>
          <a:spcPct val="0"/>
        </a:spcBef>
        <a:spcAft>
          <a:spcPct val="0"/>
        </a:spcAft>
        <a:defRPr sz="3600" b="1">
          <a:solidFill>
            <a:schemeClr val="tx1"/>
          </a:solidFill>
          <a:latin typeface="Tahoma" pitchFamily="112" charset="0"/>
          <a:cs typeface="Tahoma" pitchFamily="112" charset="0"/>
        </a:defRPr>
      </a:lvl5pPr>
      <a:lvl6pPr marL="457200" algn="l" rtl="0" eaLnBrk="1" fontAlgn="base" hangingPunct="1">
        <a:spcBef>
          <a:spcPct val="0"/>
        </a:spcBef>
        <a:spcAft>
          <a:spcPct val="0"/>
        </a:spcAft>
        <a:defRPr sz="3600" b="1">
          <a:solidFill>
            <a:schemeClr val="tx1"/>
          </a:solidFill>
          <a:latin typeface="Tahoma" pitchFamily="112" charset="0"/>
          <a:cs typeface="Tahoma" pitchFamily="112" charset="0"/>
        </a:defRPr>
      </a:lvl6pPr>
      <a:lvl7pPr marL="914400" algn="l" rtl="0" eaLnBrk="1" fontAlgn="base" hangingPunct="1">
        <a:spcBef>
          <a:spcPct val="0"/>
        </a:spcBef>
        <a:spcAft>
          <a:spcPct val="0"/>
        </a:spcAft>
        <a:defRPr sz="3600" b="1">
          <a:solidFill>
            <a:schemeClr val="tx1"/>
          </a:solidFill>
          <a:latin typeface="Tahoma" pitchFamily="112" charset="0"/>
          <a:cs typeface="Tahoma" pitchFamily="112" charset="0"/>
        </a:defRPr>
      </a:lvl7pPr>
      <a:lvl8pPr marL="1371600" algn="l" rtl="0" eaLnBrk="1" fontAlgn="base" hangingPunct="1">
        <a:spcBef>
          <a:spcPct val="0"/>
        </a:spcBef>
        <a:spcAft>
          <a:spcPct val="0"/>
        </a:spcAft>
        <a:defRPr sz="3600" b="1">
          <a:solidFill>
            <a:schemeClr val="tx1"/>
          </a:solidFill>
          <a:latin typeface="Tahoma" pitchFamily="112" charset="0"/>
          <a:cs typeface="Tahoma" pitchFamily="112" charset="0"/>
        </a:defRPr>
      </a:lvl8pPr>
      <a:lvl9pPr marL="1828800" algn="l" rtl="0" eaLnBrk="1" fontAlgn="base" hangingPunct="1">
        <a:spcBef>
          <a:spcPct val="0"/>
        </a:spcBef>
        <a:spcAft>
          <a:spcPct val="0"/>
        </a:spcAft>
        <a:defRPr sz="3600" b="1">
          <a:solidFill>
            <a:schemeClr val="tx1"/>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www.science-class.net/PowerPoints/Digestion.htm" TargetMode="External"/><Relationship Id="rId2" Type="http://schemas.openxmlformats.org/officeDocument/2006/relationships/hyperlink" Target="http://www.science-class.net/" TargetMode="External"/><Relationship Id="rId1" Type="http://schemas.openxmlformats.org/officeDocument/2006/relationships/slideLayout" Target="../slideLayouts/slideLayout2.xml"/><Relationship Id="rId5" Type="http://schemas.openxmlformats.org/officeDocument/2006/relationships/hyperlink" Target="http://www.kidshealth.org/" TargetMode="External"/><Relationship Id="rId4" Type="http://schemas.openxmlformats.org/officeDocument/2006/relationships/hyperlink" Target="http://www.science-class.net/PowerPoints/Digestives_system_structure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kidshealth.org/PageManager.jsp?lic=1&amp;article_set=54403&amp;cat_id=20607" TargetMode="External"/><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gif"/><Relationship Id="rId4" Type="http://schemas.openxmlformats.org/officeDocument/2006/relationships/hyperlink" Target="http://en.wikipedia.org/wiki/File:Peristalsis.gi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4/42/Coin_esophagus.jp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7772400" cy="669925"/>
          </a:xfrm>
        </p:spPr>
        <p:txBody>
          <a:bodyPr rtlCol="0">
            <a:normAutofit/>
          </a:bodyPr>
          <a:lstStyle/>
          <a:p>
            <a:pPr fontAlgn="auto">
              <a:spcAft>
                <a:spcPts val="0"/>
              </a:spcAft>
              <a:defRPr/>
            </a:pPr>
            <a:r>
              <a:rPr lang="en-US" dirty="0" smtClean="0"/>
              <a:t>The Digestive System</a:t>
            </a:r>
            <a:endParaRPr lang="en-US" dirty="0"/>
          </a:p>
        </p:txBody>
      </p:sp>
      <p:sp>
        <p:nvSpPr>
          <p:cNvPr id="3" name="Subtitle 2"/>
          <p:cNvSpPr>
            <a:spLocks noGrp="1"/>
          </p:cNvSpPr>
          <p:nvPr>
            <p:ph type="subTitle" idx="1"/>
          </p:nvPr>
        </p:nvSpPr>
        <p:spPr/>
        <p:txBody>
          <a:bodyPr rtlCol="0">
            <a:normAutofit lnSpcReduction="10000"/>
          </a:bodyPr>
          <a:lstStyle/>
          <a:p>
            <a:pPr fontAlgn="auto">
              <a:spcAft>
                <a:spcPts val="0"/>
              </a:spcAft>
              <a:buFont typeface="Arial" pitchFamily="34" charset="0"/>
              <a:buNone/>
              <a:defRPr/>
            </a:pPr>
            <a:r>
              <a:rPr lang="en-US" dirty="0" smtClean="0"/>
              <a:t>How food is broken down into </a:t>
            </a:r>
            <a:r>
              <a:rPr lang="en-US" dirty="0" err="1" smtClean="0"/>
              <a:t>chyme</a:t>
            </a:r>
            <a:r>
              <a:rPr lang="en-US" dirty="0" smtClean="0"/>
              <a:t>….</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Stomach</a:t>
            </a:r>
            <a:endParaRPr lang="en-US" dirty="0"/>
          </a:p>
        </p:txBody>
      </p:sp>
      <p:sp>
        <p:nvSpPr>
          <p:cNvPr id="3" name="Content Placeholder 2"/>
          <p:cNvSpPr>
            <a:spLocks noGrp="1"/>
          </p:cNvSpPr>
          <p:nvPr>
            <p:ph sz="half" idx="1"/>
          </p:nvPr>
        </p:nvSpPr>
        <p:spPr>
          <a:xfrm>
            <a:off x="152400" y="1371600"/>
            <a:ext cx="4343400" cy="4983163"/>
          </a:xfrm>
        </p:spPr>
        <p:txBody>
          <a:bodyPr/>
          <a:lstStyle/>
          <a:p>
            <a:r>
              <a:rPr lang="en-US" sz="2400" dirty="0" smtClean="0"/>
              <a:t>The stomach has thick muscles in its wall. These contract to mash the food into a water soup called </a:t>
            </a:r>
            <a:r>
              <a:rPr lang="en-US" sz="2400" i="1" u="sng" dirty="0" err="1" smtClean="0"/>
              <a:t>chyme</a:t>
            </a:r>
            <a:r>
              <a:rPr lang="en-US" sz="2400" dirty="0" smtClean="0"/>
              <a:t>. </a:t>
            </a:r>
          </a:p>
          <a:p>
            <a:r>
              <a:rPr lang="en-US" sz="2400" dirty="0" smtClean="0"/>
              <a:t>The </a:t>
            </a:r>
            <a:r>
              <a:rPr lang="en-US" sz="2400" dirty="0" smtClean="0"/>
              <a:t>stomach lining produces strong digestive juices</a:t>
            </a:r>
            <a:r>
              <a:rPr lang="en-US" sz="2400" dirty="0" smtClean="0"/>
              <a:t>.</a:t>
            </a:r>
          </a:p>
          <a:p>
            <a:r>
              <a:rPr lang="en-US" sz="2400" dirty="0" smtClean="0"/>
              <a:t> </a:t>
            </a:r>
            <a:r>
              <a:rPr lang="en-US" sz="2400" dirty="0" smtClean="0"/>
              <a:t>These create chemical reactions in the stomach, breaking down and dissolving its nutrients. </a:t>
            </a:r>
            <a:endParaRPr lang="en-US" dirty="0" smtClean="0"/>
          </a:p>
          <a:p>
            <a:endParaRPr lang="en-US" dirty="0" smtClean="0"/>
          </a:p>
          <a:p>
            <a:endParaRPr lang="en-US" dirty="0"/>
          </a:p>
        </p:txBody>
      </p:sp>
      <p:pic>
        <p:nvPicPr>
          <p:cNvPr id="5" name="Content Placeholder 4" descr="untitled.bmp"/>
          <p:cNvPicPr>
            <a:picLocks noChangeAspect="1"/>
          </p:cNvPicPr>
          <p:nvPr/>
        </p:nvPicPr>
        <p:blipFill>
          <a:blip r:embed="rId2" cstate="print"/>
          <a:srcRect l="-2187" t="20203" b="14135"/>
          <a:stretch>
            <a:fillRect/>
          </a:stretch>
        </p:blipFill>
        <p:spPr bwMode="auto">
          <a:xfrm>
            <a:off x="4724400" y="1981200"/>
            <a:ext cx="4202047" cy="3505200"/>
          </a:xfrm>
          <a:prstGeom prst="rect">
            <a:avLst/>
          </a:prstGeom>
          <a:noFill/>
          <a:ln w="9525">
            <a:noFill/>
            <a:miter lim="800000"/>
            <a:headEnd/>
            <a:tailEnd/>
          </a:ln>
        </p:spPr>
      </p:pic>
      <p:sp>
        <p:nvSpPr>
          <p:cNvPr id="6" name="TextBox 5"/>
          <p:cNvSpPr txBox="1"/>
          <p:nvPr/>
        </p:nvSpPr>
        <p:spPr>
          <a:xfrm>
            <a:off x="4953000" y="2362200"/>
            <a:ext cx="1600200" cy="369332"/>
          </a:xfrm>
          <a:prstGeom prst="rect">
            <a:avLst/>
          </a:prstGeom>
          <a:noFill/>
        </p:spPr>
        <p:txBody>
          <a:bodyPr wrap="square" rtlCol="0">
            <a:spAutoFit/>
          </a:bodyPr>
          <a:lstStyle/>
          <a:p>
            <a:r>
              <a:rPr lang="en-US" dirty="0" smtClean="0"/>
              <a:t>Mouth</a:t>
            </a:r>
            <a:endParaRPr lang="en-US" dirty="0"/>
          </a:p>
        </p:txBody>
      </p:sp>
      <p:sp>
        <p:nvSpPr>
          <p:cNvPr id="7" name="TextBox 6"/>
          <p:cNvSpPr txBox="1"/>
          <p:nvPr/>
        </p:nvSpPr>
        <p:spPr>
          <a:xfrm>
            <a:off x="4953000" y="2971800"/>
            <a:ext cx="1600200" cy="369332"/>
          </a:xfrm>
          <a:prstGeom prst="rect">
            <a:avLst/>
          </a:prstGeom>
          <a:noFill/>
        </p:spPr>
        <p:txBody>
          <a:bodyPr wrap="square" rtlCol="0">
            <a:spAutoFit/>
          </a:bodyPr>
          <a:lstStyle/>
          <a:p>
            <a:r>
              <a:rPr lang="en-US" dirty="0" smtClean="0"/>
              <a:t>Esophagus</a:t>
            </a:r>
            <a:endParaRPr lang="en-US" dirty="0"/>
          </a:p>
        </p:txBody>
      </p:sp>
      <p:sp>
        <p:nvSpPr>
          <p:cNvPr id="8" name="TextBox 7"/>
          <p:cNvSpPr txBox="1"/>
          <p:nvPr/>
        </p:nvSpPr>
        <p:spPr>
          <a:xfrm>
            <a:off x="4953000" y="54864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9" name="TextBox 8"/>
          <p:cNvSpPr txBox="1"/>
          <p:nvPr/>
        </p:nvSpPr>
        <p:spPr>
          <a:xfrm>
            <a:off x="7924800" y="3581400"/>
            <a:ext cx="1600200" cy="369332"/>
          </a:xfrm>
          <a:prstGeom prst="rect">
            <a:avLst/>
          </a:prstGeom>
          <a:noFill/>
        </p:spPr>
        <p:txBody>
          <a:bodyPr wrap="square" rtlCol="0">
            <a:spAutoFit/>
          </a:bodyPr>
          <a:lstStyle/>
          <a:p>
            <a:r>
              <a:rPr lang="en-US" dirty="0" smtClean="0"/>
              <a:t>Stomach</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
                                            <p:txEl>
                                              <p:pRg st="2" end="2"/>
                                            </p:txEl>
                                          </p:spTgt>
                                        </p:tgtEl>
                                        <p:attrNameLst>
                                          <p:attrName>ppt_x</p:attrName>
                                        </p:attrNameLst>
                                      </p:cBhvr>
                                    </p:anim>
                                    <p:anim from="0" to="-1.0" calcmode="lin" valueType="num">
                                      <p:cBhvr>
                                        <p:cTn id="29" dur="200" decel="50000" autoRev="1" fill="hold">
                                          <p:stCondLst>
                                            <p:cond delay="600"/>
                                          </p:stCondLst>
                                        </p:cTn>
                                        <p:tgtEl>
                                          <p:spTgt spid="3">
                                            <p:txEl>
                                              <p:pRg st="2" end="2"/>
                                            </p:txEl>
                                          </p:spTgt>
                                        </p:tgtEl>
                                        <p:attrNameLst>
                                          <p:attrName>xshear</p:attrName>
                                        </p:attrNameLst>
                                      </p:cBhvr>
                                    </p:anim>
                                    <p:animScale>
                                      <p:cBhvr>
                                        <p:cTn id="30" dur="200" decel="100000" autoRev="1" fill="hold">
                                          <p:stCondLst>
                                            <p:cond delay="600"/>
                                          </p:stCondLst>
                                        </p:cTn>
                                        <p:tgtEl>
                                          <p:spTgt spid="3">
                                            <p:txEl>
                                              <p:pRg st="2" end="2"/>
                                            </p:txEl>
                                          </p:spTgt>
                                        </p:tgtEl>
                                      </p:cBhvr>
                                      <p:from x="100000" y="100000"/>
                                      <p:to x="80000" y="100000"/>
                                    </p:animScale>
                                    <p:anim by="(#ppt_h/3+#ppt_w*0.1)" calcmode="lin" valueType="num">
                                      <p:cBhvr additive="sum">
                                        <p:cTn id="31"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Stomach</a:t>
            </a:r>
          </a:p>
        </p:txBody>
      </p:sp>
      <p:sp>
        <p:nvSpPr>
          <p:cNvPr id="7171" name="Rectangle 3"/>
          <p:cNvSpPr>
            <a:spLocks noGrp="1" noChangeArrowheads="1"/>
          </p:cNvSpPr>
          <p:nvPr>
            <p:ph type="body" sz="half" idx="1"/>
          </p:nvPr>
        </p:nvSpPr>
        <p:spPr/>
        <p:txBody>
          <a:bodyPr/>
          <a:lstStyle/>
          <a:p>
            <a:r>
              <a:rPr lang="en-US" sz="2800" dirty="0" smtClean="0"/>
              <a:t>Strong muscles that mash food into </a:t>
            </a:r>
            <a:r>
              <a:rPr lang="en-US" sz="2800" dirty="0" err="1" smtClean="0"/>
              <a:t>chyme</a:t>
            </a:r>
            <a:r>
              <a:rPr lang="en-US" sz="2800" dirty="0" smtClean="0"/>
              <a:t>. </a:t>
            </a:r>
            <a:endParaRPr lang="en-US" sz="2800" dirty="0"/>
          </a:p>
          <a:p>
            <a:r>
              <a:rPr lang="en-US" sz="2800" dirty="0"/>
              <a:t>Digestive </a:t>
            </a:r>
            <a:r>
              <a:rPr lang="en-US" sz="2800" dirty="0" smtClean="0"/>
              <a:t>juices chemically break down food and dissolve nutrient.</a:t>
            </a:r>
            <a:endParaRPr lang="en-US" sz="2800" dirty="0"/>
          </a:p>
        </p:txBody>
      </p:sp>
      <p:pic>
        <p:nvPicPr>
          <p:cNvPr id="34819" name="Picture 3" descr="C:\Users\gbaker\AppData\Local\Microsoft\Windows\Temporary Internet Files\Content.IE5\S5PPIJ89\MC900312254[1].wmf"/>
          <p:cNvPicPr>
            <a:picLocks noGrp="1" noChangeAspect="1" noChangeArrowheads="1"/>
          </p:cNvPicPr>
          <p:nvPr>
            <p:ph sz="half" idx="2"/>
          </p:nvPr>
        </p:nvPicPr>
        <p:blipFill>
          <a:blip r:embed="rId2" cstate="print"/>
          <a:srcRect/>
          <a:stretch>
            <a:fillRect/>
          </a:stretch>
        </p:blipFill>
        <p:spPr bwMode="auto">
          <a:xfrm>
            <a:off x="4876800" y="1524000"/>
            <a:ext cx="2077517" cy="2616519"/>
          </a:xfrm>
          <a:prstGeom prst="rect">
            <a:avLst/>
          </a:prstGeom>
          <a:noFill/>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Intestine</a:t>
            </a:r>
            <a:endParaRPr lang="en-US" dirty="0"/>
          </a:p>
        </p:txBody>
      </p:sp>
      <p:sp>
        <p:nvSpPr>
          <p:cNvPr id="3" name="Content Placeholder 2"/>
          <p:cNvSpPr>
            <a:spLocks noGrp="1"/>
          </p:cNvSpPr>
          <p:nvPr>
            <p:ph sz="half" idx="1"/>
          </p:nvPr>
        </p:nvSpPr>
        <p:spPr/>
        <p:txBody>
          <a:bodyPr/>
          <a:lstStyle/>
          <a:p>
            <a:r>
              <a:rPr lang="en-US" dirty="0" smtClean="0"/>
              <a:t>This part of the digestive tract is narrow, but very long - about 20 feet. </a:t>
            </a:r>
          </a:p>
          <a:p>
            <a:r>
              <a:rPr lang="en-US" dirty="0" smtClean="0"/>
              <a:t>Enzymes </a:t>
            </a:r>
            <a:r>
              <a:rPr lang="en-US" dirty="0" smtClean="0"/>
              <a:t>continue the chemical reactions on the food. </a:t>
            </a:r>
            <a:endParaRPr lang="en-US" dirty="0" smtClean="0"/>
          </a:p>
          <a:p>
            <a:r>
              <a:rPr lang="en-US" i="1" dirty="0" smtClean="0"/>
              <a:t>Bile</a:t>
            </a:r>
            <a:r>
              <a:rPr lang="en-US" dirty="0" smtClean="0"/>
              <a:t> – from the liver- is added to break up the fat. </a:t>
            </a:r>
            <a:endParaRPr lang="en-US" dirty="0" smtClean="0"/>
          </a:p>
          <a:p>
            <a:endParaRPr lang="en-US" dirty="0"/>
          </a:p>
        </p:txBody>
      </p:sp>
      <p:pic>
        <p:nvPicPr>
          <p:cNvPr id="5" name="Content Placeholder 4" descr="untitled.bmp"/>
          <p:cNvPicPr>
            <a:picLocks noChangeAspect="1"/>
          </p:cNvPicPr>
          <p:nvPr/>
        </p:nvPicPr>
        <p:blipFill>
          <a:blip r:embed="rId2" cstate="print"/>
          <a:srcRect l="-2187" t="20203" b="14135"/>
          <a:stretch>
            <a:fillRect/>
          </a:stretch>
        </p:blipFill>
        <p:spPr bwMode="auto">
          <a:xfrm>
            <a:off x="4724400" y="1981200"/>
            <a:ext cx="4202047" cy="3505200"/>
          </a:xfrm>
          <a:prstGeom prst="rect">
            <a:avLst/>
          </a:prstGeom>
          <a:noFill/>
          <a:ln w="9525">
            <a:noFill/>
            <a:miter lim="800000"/>
            <a:headEnd/>
            <a:tailEnd/>
          </a:ln>
        </p:spPr>
      </p:pic>
      <p:sp>
        <p:nvSpPr>
          <p:cNvPr id="6" name="TextBox 5"/>
          <p:cNvSpPr txBox="1"/>
          <p:nvPr/>
        </p:nvSpPr>
        <p:spPr>
          <a:xfrm>
            <a:off x="4953000" y="2362200"/>
            <a:ext cx="1600200" cy="369332"/>
          </a:xfrm>
          <a:prstGeom prst="rect">
            <a:avLst/>
          </a:prstGeom>
          <a:noFill/>
        </p:spPr>
        <p:txBody>
          <a:bodyPr wrap="square" rtlCol="0">
            <a:spAutoFit/>
          </a:bodyPr>
          <a:lstStyle/>
          <a:p>
            <a:r>
              <a:rPr lang="en-US" dirty="0" smtClean="0"/>
              <a:t>Mouth</a:t>
            </a:r>
            <a:endParaRPr lang="en-US" dirty="0"/>
          </a:p>
        </p:txBody>
      </p:sp>
      <p:sp>
        <p:nvSpPr>
          <p:cNvPr id="7" name="TextBox 6"/>
          <p:cNvSpPr txBox="1"/>
          <p:nvPr/>
        </p:nvSpPr>
        <p:spPr>
          <a:xfrm>
            <a:off x="4953000" y="2971800"/>
            <a:ext cx="1600200" cy="369332"/>
          </a:xfrm>
          <a:prstGeom prst="rect">
            <a:avLst/>
          </a:prstGeom>
          <a:noFill/>
        </p:spPr>
        <p:txBody>
          <a:bodyPr wrap="square" rtlCol="0">
            <a:spAutoFit/>
          </a:bodyPr>
          <a:lstStyle/>
          <a:p>
            <a:r>
              <a:rPr lang="en-US" dirty="0" smtClean="0"/>
              <a:t>Esophagus</a:t>
            </a:r>
            <a:endParaRPr lang="en-US" dirty="0"/>
          </a:p>
        </p:txBody>
      </p:sp>
      <p:sp>
        <p:nvSpPr>
          <p:cNvPr id="8" name="TextBox 7"/>
          <p:cNvSpPr txBox="1"/>
          <p:nvPr/>
        </p:nvSpPr>
        <p:spPr>
          <a:xfrm>
            <a:off x="4953000" y="54864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9" name="TextBox 8"/>
          <p:cNvSpPr txBox="1"/>
          <p:nvPr/>
        </p:nvSpPr>
        <p:spPr>
          <a:xfrm>
            <a:off x="7924800" y="3581400"/>
            <a:ext cx="1600200" cy="369332"/>
          </a:xfrm>
          <a:prstGeom prst="rect">
            <a:avLst/>
          </a:prstGeom>
          <a:noFill/>
        </p:spPr>
        <p:txBody>
          <a:bodyPr wrap="square" rtlCol="0">
            <a:spAutoFit/>
          </a:bodyPr>
          <a:lstStyle/>
          <a:p>
            <a:r>
              <a:rPr lang="en-US" dirty="0" smtClean="0"/>
              <a:t>Stomach</a:t>
            </a:r>
            <a:endParaRPr lang="en-US" dirty="0"/>
          </a:p>
        </p:txBody>
      </p:sp>
      <p:sp>
        <p:nvSpPr>
          <p:cNvPr id="10" name="TextBox 9"/>
          <p:cNvSpPr txBox="1"/>
          <p:nvPr/>
        </p:nvSpPr>
        <p:spPr>
          <a:xfrm>
            <a:off x="7543800" y="4267200"/>
            <a:ext cx="1600200" cy="338554"/>
          </a:xfrm>
          <a:prstGeom prst="rect">
            <a:avLst/>
          </a:prstGeom>
          <a:noFill/>
        </p:spPr>
        <p:txBody>
          <a:bodyPr wrap="square" rtlCol="0">
            <a:spAutoFit/>
          </a:bodyPr>
          <a:lstStyle/>
          <a:p>
            <a:r>
              <a:rPr lang="en-US" sz="1600" dirty="0" smtClean="0"/>
              <a:t>Small Intestine</a:t>
            </a:r>
            <a:endParaRPr lang="en-US" sz="1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
                                            <p:txEl>
                                              <p:pRg st="2" end="2"/>
                                            </p:txEl>
                                          </p:spTgt>
                                        </p:tgtEl>
                                        <p:attrNameLst>
                                          <p:attrName>ppt_x</p:attrName>
                                        </p:attrNameLst>
                                      </p:cBhvr>
                                    </p:anim>
                                    <p:anim from="0" to="-1.0" calcmode="lin" valueType="num">
                                      <p:cBhvr>
                                        <p:cTn id="29" dur="200" decel="50000" autoRev="1" fill="hold">
                                          <p:stCondLst>
                                            <p:cond delay="600"/>
                                          </p:stCondLst>
                                        </p:cTn>
                                        <p:tgtEl>
                                          <p:spTgt spid="3">
                                            <p:txEl>
                                              <p:pRg st="2" end="2"/>
                                            </p:txEl>
                                          </p:spTgt>
                                        </p:tgtEl>
                                        <p:attrNameLst>
                                          <p:attrName>xshear</p:attrName>
                                        </p:attrNameLst>
                                      </p:cBhvr>
                                    </p:anim>
                                    <p:animScale>
                                      <p:cBhvr>
                                        <p:cTn id="30" dur="200" decel="100000" autoRev="1" fill="hold">
                                          <p:stCondLst>
                                            <p:cond delay="600"/>
                                          </p:stCondLst>
                                        </p:cTn>
                                        <p:tgtEl>
                                          <p:spTgt spid="3">
                                            <p:txEl>
                                              <p:pRg st="2" end="2"/>
                                            </p:txEl>
                                          </p:spTgt>
                                        </p:tgtEl>
                                      </p:cBhvr>
                                      <p:from x="100000" y="100000"/>
                                      <p:to x="80000" y="100000"/>
                                    </p:animScale>
                                    <p:anim by="(#ppt_h/3+#ppt_w*0.1)" calcmode="lin" valueType="num">
                                      <p:cBhvr additive="sum">
                                        <p:cTn id="31"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81000" y="304800"/>
            <a:ext cx="8229600" cy="1143000"/>
          </a:xfrm>
        </p:spPr>
        <p:txBody>
          <a:bodyPr/>
          <a:lstStyle/>
          <a:p>
            <a:pPr>
              <a:lnSpc>
                <a:spcPct val="90000"/>
              </a:lnSpc>
            </a:pPr>
            <a:r>
              <a:rPr lang="en-US" sz="4000" dirty="0" smtClean="0"/>
              <a:t>Small Intestine</a:t>
            </a:r>
            <a:endParaRPr lang="en-US" sz="4000" dirty="0"/>
          </a:p>
        </p:txBody>
      </p:sp>
      <p:sp>
        <p:nvSpPr>
          <p:cNvPr id="120835" name="Rectangle 3"/>
          <p:cNvSpPr>
            <a:spLocks noGrp="1" noChangeArrowheads="1"/>
          </p:cNvSpPr>
          <p:nvPr>
            <p:ph type="body" idx="1"/>
          </p:nvPr>
        </p:nvSpPr>
        <p:spPr>
          <a:xfrm>
            <a:off x="304800" y="1447800"/>
            <a:ext cx="6400800" cy="5181600"/>
          </a:xfrm>
        </p:spPr>
        <p:txBody>
          <a:bodyPr/>
          <a:lstStyle/>
          <a:p>
            <a:pPr>
              <a:lnSpc>
                <a:spcPct val="90000"/>
              </a:lnSpc>
            </a:pPr>
            <a:r>
              <a:rPr lang="en-US" dirty="0" smtClean="0"/>
              <a:t> </a:t>
            </a:r>
            <a:r>
              <a:rPr lang="en-US" sz="2800" dirty="0" smtClean="0"/>
              <a:t>The </a:t>
            </a:r>
            <a:r>
              <a:rPr lang="en-US" sz="2800" dirty="0"/>
              <a:t>nutrients are broken down small enough to pass through the lining of the small intestine, and into the blood (diffusion). </a:t>
            </a:r>
            <a:endParaRPr lang="en-US" sz="2800" dirty="0" smtClean="0"/>
          </a:p>
          <a:p>
            <a:r>
              <a:rPr lang="en-US" sz="2800" dirty="0" smtClean="0"/>
              <a:t>Lined with </a:t>
            </a:r>
            <a:r>
              <a:rPr lang="en-US" sz="2800" dirty="0" err="1" smtClean="0"/>
              <a:t>villi</a:t>
            </a:r>
            <a:r>
              <a:rPr lang="en-US" sz="2800" dirty="0" smtClean="0"/>
              <a:t>.</a:t>
            </a:r>
            <a:r>
              <a:rPr lang="en-US" sz="2800" dirty="0" smtClean="0"/>
              <a:t> </a:t>
            </a:r>
            <a:r>
              <a:rPr lang="en-US" sz="2800" dirty="0" err="1" smtClean="0"/>
              <a:t>Villi</a:t>
            </a:r>
            <a:r>
              <a:rPr lang="en-US" sz="2800" dirty="0" smtClean="0"/>
              <a:t> increase the surface area of the </a:t>
            </a:r>
            <a:r>
              <a:rPr lang="en-US" sz="2800" dirty="0" smtClean="0"/>
              <a:t>small intestine </a:t>
            </a:r>
            <a:r>
              <a:rPr lang="en-US" sz="2800" dirty="0" smtClean="0"/>
              <a:t>so that nutrients in the </a:t>
            </a:r>
            <a:r>
              <a:rPr lang="en-US" sz="2800" dirty="0" err="1" smtClean="0"/>
              <a:t>chyme</a:t>
            </a:r>
            <a:r>
              <a:rPr lang="en-US" sz="2800" dirty="0" smtClean="0"/>
              <a:t> have more places to </a:t>
            </a:r>
            <a:r>
              <a:rPr lang="en-US" sz="2800" dirty="0" smtClean="0"/>
              <a:t>be absorbed.</a:t>
            </a:r>
            <a:endParaRPr lang="en-US" sz="2800" dirty="0"/>
          </a:p>
          <a:p>
            <a:pPr>
              <a:lnSpc>
                <a:spcPct val="90000"/>
              </a:lnSpc>
            </a:pPr>
            <a:r>
              <a:rPr lang="en-US" sz="2800" dirty="0"/>
              <a:t>Nutrients are carried away to the liver and other body parts to be processed, stored and distributed.</a:t>
            </a:r>
          </a:p>
        </p:txBody>
      </p:sp>
      <p:pic>
        <p:nvPicPr>
          <p:cNvPr id="2050" name="Picture 2" descr="http://www.nutters.com/villus.jpg"/>
          <p:cNvPicPr>
            <a:picLocks noChangeAspect="1" noChangeArrowheads="1"/>
          </p:cNvPicPr>
          <p:nvPr/>
        </p:nvPicPr>
        <p:blipFill>
          <a:blip r:embed="rId2" cstate="print"/>
          <a:srcRect r="8000" b="66023"/>
          <a:stretch>
            <a:fillRect/>
          </a:stretch>
        </p:blipFill>
        <p:spPr bwMode="auto">
          <a:xfrm>
            <a:off x="6172200" y="2362200"/>
            <a:ext cx="2590800" cy="1239078"/>
          </a:xfrm>
          <a:prstGeom prst="rect">
            <a:avLst/>
          </a:prstGeom>
          <a:noFill/>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Small Intestine</a:t>
            </a:r>
          </a:p>
        </p:txBody>
      </p:sp>
      <p:sp>
        <p:nvSpPr>
          <p:cNvPr id="13315" name="Rectangle 3"/>
          <p:cNvSpPr>
            <a:spLocks noGrp="1" noChangeArrowheads="1"/>
          </p:cNvSpPr>
          <p:nvPr>
            <p:ph type="body" sz="half" idx="1"/>
          </p:nvPr>
        </p:nvSpPr>
        <p:spPr/>
        <p:txBody>
          <a:bodyPr/>
          <a:lstStyle/>
          <a:p>
            <a:r>
              <a:rPr lang="en-US" sz="2800" dirty="0"/>
              <a:t>Most digestion occurs </a:t>
            </a:r>
            <a:r>
              <a:rPr lang="en-US" sz="2800" dirty="0" smtClean="0"/>
              <a:t>here.</a:t>
            </a:r>
          </a:p>
          <a:p>
            <a:r>
              <a:rPr lang="en-US" sz="2800" dirty="0" smtClean="0"/>
              <a:t>Bile is added from liver to break up the fat molecules.</a:t>
            </a:r>
            <a:endParaRPr lang="en-US" sz="2800" dirty="0"/>
          </a:p>
          <a:p>
            <a:r>
              <a:rPr lang="en-US" sz="2800" dirty="0" smtClean="0"/>
              <a:t>Nutrients </a:t>
            </a:r>
            <a:r>
              <a:rPr lang="en-US" sz="2800" dirty="0"/>
              <a:t>pass out through </a:t>
            </a:r>
            <a:r>
              <a:rPr lang="en-US" sz="2800" dirty="0" err="1"/>
              <a:t>villi</a:t>
            </a:r>
            <a:r>
              <a:rPr lang="en-US" sz="2800" dirty="0"/>
              <a:t> into </a:t>
            </a:r>
            <a:r>
              <a:rPr lang="en-US" sz="2800" dirty="0" smtClean="0"/>
              <a:t>blood.</a:t>
            </a:r>
            <a:endParaRPr lang="en-US" sz="2800" dirty="0"/>
          </a:p>
        </p:txBody>
      </p:sp>
      <p:sp>
        <p:nvSpPr>
          <p:cNvPr id="35844" name="AutoShape 4" descr="http://www.uen.org/utahlink/tours/loadimg.cgi?p=/tour/13125/13125smintestineapple.jpg%20%20%20%20%20%20%20%20%20%20%20%20%20%20%20%20%20%20%20%20%20%20%20%20%20%20%20%20%20%20%20%20%20%20%20%20%20%20%20%20%20%20%20%20%20%20%20%20%20%20%20%20%20%20%20%20%20%20%20%20%20%20%20%20%20%20%20%20%20%20%20%20%20%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5846" name="AutoShape 6" descr="http://www.uen.org/utahlink/tours/loadimg.cgi?p=/tour/13125/13125smintestineapple.jpg%20%20%20%20%20%20%20%20%20%20%20%20%20%20%20%20%20%20%20%20%20%20%20%20%20%20%20%20%20%20%20%20%20%20%20%20%20%20%20%20%20%20%20%20%20%20%20%20%20%20%20%20%20%20%20%20%20%20%20%20%20%20%20%20%20%20%20%20%20%20%20%20%20%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5848" name="AutoShape 8" descr="http://www.uen.org/utahlink/tours/loadimg.cgi?p=/tour/13125/13125smintestineapple.jpg%20%20%20%20%20%20%20%20%20%20%20%20%20%20%20%20%20%20%20%20%20%20%20%20%20%20%20%20%20%20%20%20%20%20%20%20%20%20%20%20%20%20%20%20%20%20%20%20%20%20%20%20%20%20%20%20%20%20%20%20%20%20%20%20%20%20%20%20%20%20%20%20%20%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loadimg.jpg"/>
          <p:cNvPicPr>
            <a:picLocks noChangeAspect="1"/>
          </p:cNvPicPr>
          <p:nvPr/>
        </p:nvPicPr>
        <p:blipFill>
          <a:blip r:embed="rId2" cstate="print"/>
          <a:stretch>
            <a:fillRect/>
          </a:stretch>
        </p:blipFill>
        <p:spPr>
          <a:xfrm>
            <a:off x="4572000" y="2133600"/>
            <a:ext cx="3687458" cy="2895600"/>
          </a:xfrm>
          <a:prstGeom prst="rect">
            <a:avLst/>
          </a:prstGeom>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4000" dirty="0" smtClean="0"/>
              <a:t>Large Intestine</a:t>
            </a:r>
            <a:endParaRPr lang="en-US" sz="4000" dirty="0"/>
          </a:p>
        </p:txBody>
      </p:sp>
      <p:sp>
        <p:nvSpPr>
          <p:cNvPr id="80899" name="Rectangle 3"/>
          <p:cNvSpPr>
            <a:spLocks noGrp="1" noChangeArrowheads="1"/>
          </p:cNvSpPr>
          <p:nvPr>
            <p:ph type="body" idx="1"/>
          </p:nvPr>
        </p:nvSpPr>
        <p:spPr>
          <a:xfrm>
            <a:off x="228600" y="1295400"/>
            <a:ext cx="4876800" cy="4876800"/>
          </a:xfrm>
        </p:spPr>
        <p:txBody>
          <a:bodyPr/>
          <a:lstStyle/>
          <a:p>
            <a:r>
              <a:rPr lang="en-US" sz="2400" dirty="0" smtClean="0"/>
              <a:t>Useful </a:t>
            </a:r>
            <a:r>
              <a:rPr lang="en-US" sz="2400" dirty="0"/>
              <a:t>substances that were not absorbed in the small intestine, such as spare water and body minerals, are absorbed through the walls of the large intestine, back into the blood. </a:t>
            </a:r>
            <a:endParaRPr lang="en-US" sz="2400" dirty="0" smtClean="0"/>
          </a:p>
          <a:p>
            <a:endParaRPr lang="en-US" sz="2400" dirty="0" smtClean="0"/>
          </a:p>
          <a:p>
            <a:r>
              <a:rPr lang="en-US" sz="2400" dirty="0" smtClean="0"/>
              <a:t>The remains are formed into brown, semi-solid feces, ready to be removed from the body </a:t>
            </a:r>
          </a:p>
          <a:p>
            <a:endParaRPr lang="en-US" dirty="0"/>
          </a:p>
        </p:txBody>
      </p:sp>
      <p:pic>
        <p:nvPicPr>
          <p:cNvPr id="4" name="Content Placeholder 4" descr="untitled.bmp"/>
          <p:cNvPicPr>
            <a:picLocks noChangeAspect="1"/>
          </p:cNvPicPr>
          <p:nvPr/>
        </p:nvPicPr>
        <p:blipFill>
          <a:blip r:embed="rId2" cstate="print"/>
          <a:srcRect l="-2187" t="20203" b="14135"/>
          <a:stretch>
            <a:fillRect/>
          </a:stretch>
        </p:blipFill>
        <p:spPr bwMode="auto">
          <a:xfrm>
            <a:off x="4941953" y="1828800"/>
            <a:ext cx="4202047" cy="3505200"/>
          </a:xfrm>
          <a:prstGeom prst="rect">
            <a:avLst/>
          </a:prstGeom>
          <a:noFill/>
          <a:ln w="9525">
            <a:noFill/>
            <a:miter lim="800000"/>
            <a:headEnd/>
            <a:tailEnd/>
          </a:ln>
        </p:spPr>
      </p:pic>
      <p:sp>
        <p:nvSpPr>
          <p:cNvPr id="5" name="TextBox 4"/>
          <p:cNvSpPr txBox="1"/>
          <p:nvPr/>
        </p:nvSpPr>
        <p:spPr>
          <a:xfrm>
            <a:off x="5170553" y="2209800"/>
            <a:ext cx="1600200" cy="369332"/>
          </a:xfrm>
          <a:prstGeom prst="rect">
            <a:avLst/>
          </a:prstGeom>
          <a:noFill/>
        </p:spPr>
        <p:txBody>
          <a:bodyPr wrap="square" rtlCol="0">
            <a:spAutoFit/>
          </a:bodyPr>
          <a:lstStyle/>
          <a:p>
            <a:r>
              <a:rPr lang="en-US" dirty="0" smtClean="0"/>
              <a:t>Mouth</a:t>
            </a:r>
            <a:endParaRPr lang="en-US" dirty="0"/>
          </a:p>
        </p:txBody>
      </p:sp>
      <p:sp>
        <p:nvSpPr>
          <p:cNvPr id="6" name="TextBox 5"/>
          <p:cNvSpPr txBox="1"/>
          <p:nvPr/>
        </p:nvSpPr>
        <p:spPr>
          <a:xfrm>
            <a:off x="5170553" y="2819400"/>
            <a:ext cx="1600200" cy="369332"/>
          </a:xfrm>
          <a:prstGeom prst="rect">
            <a:avLst/>
          </a:prstGeom>
          <a:noFill/>
        </p:spPr>
        <p:txBody>
          <a:bodyPr wrap="square" rtlCol="0">
            <a:spAutoFit/>
          </a:bodyPr>
          <a:lstStyle/>
          <a:p>
            <a:r>
              <a:rPr lang="en-US" dirty="0" smtClean="0"/>
              <a:t>Esophagus</a:t>
            </a:r>
            <a:endParaRPr lang="en-US" dirty="0"/>
          </a:p>
        </p:txBody>
      </p:sp>
      <p:sp>
        <p:nvSpPr>
          <p:cNvPr id="7" name="TextBox 6"/>
          <p:cNvSpPr txBox="1"/>
          <p:nvPr/>
        </p:nvSpPr>
        <p:spPr>
          <a:xfrm>
            <a:off x="5170553" y="53340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8" name="TextBox 7"/>
          <p:cNvSpPr txBox="1"/>
          <p:nvPr/>
        </p:nvSpPr>
        <p:spPr>
          <a:xfrm>
            <a:off x="7761353" y="4114800"/>
            <a:ext cx="1600200" cy="338554"/>
          </a:xfrm>
          <a:prstGeom prst="rect">
            <a:avLst/>
          </a:prstGeom>
          <a:noFill/>
        </p:spPr>
        <p:txBody>
          <a:bodyPr wrap="square" rtlCol="0">
            <a:spAutoFit/>
          </a:bodyPr>
          <a:lstStyle/>
          <a:p>
            <a:r>
              <a:rPr lang="en-US" sz="1600" dirty="0" smtClean="0"/>
              <a:t>Small Intestine</a:t>
            </a:r>
            <a:endParaRPr lang="en-US" sz="1600" dirty="0"/>
          </a:p>
        </p:txBody>
      </p:sp>
      <p:sp>
        <p:nvSpPr>
          <p:cNvPr id="9" name="TextBox 8"/>
          <p:cNvSpPr txBox="1"/>
          <p:nvPr/>
        </p:nvSpPr>
        <p:spPr>
          <a:xfrm>
            <a:off x="5257800" y="4267200"/>
            <a:ext cx="1600200" cy="338554"/>
          </a:xfrm>
          <a:prstGeom prst="rect">
            <a:avLst/>
          </a:prstGeom>
          <a:noFill/>
        </p:spPr>
        <p:txBody>
          <a:bodyPr wrap="square" rtlCol="0">
            <a:spAutoFit/>
          </a:bodyPr>
          <a:lstStyle/>
          <a:p>
            <a:r>
              <a:rPr lang="en-US" sz="1600" dirty="0" smtClean="0"/>
              <a:t>Large Intestine</a:t>
            </a:r>
            <a:endParaRPr lang="en-US" sz="1600" dirty="0"/>
          </a:p>
        </p:txBody>
      </p:sp>
      <p:sp>
        <p:nvSpPr>
          <p:cNvPr id="10" name="TextBox 9"/>
          <p:cNvSpPr txBox="1"/>
          <p:nvPr/>
        </p:nvSpPr>
        <p:spPr>
          <a:xfrm>
            <a:off x="8001000" y="3505200"/>
            <a:ext cx="1600200" cy="369332"/>
          </a:xfrm>
          <a:prstGeom prst="rect">
            <a:avLst/>
          </a:prstGeom>
          <a:noFill/>
        </p:spPr>
        <p:txBody>
          <a:bodyPr wrap="square" rtlCol="0">
            <a:spAutoFit/>
          </a:bodyPr>
          <a:lstStyle/>
          <a:p>
            <a:r>
              <a:rPr lang="en-US" dirty="0" smtClean="0"/>
              <a:t>Stomach</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80899">
                                            <p:txEl>
                                              <p:pRg st="0" end="0"/>
                                            </p:txEl>
                                          </p:spTgt>
                                        </p:tgtEl>
                                        <p:attrNameLst>
                                          <p:attrName>ppt_x</p:attrName>
                                        </p:attrNameLst>
                                      </p:cBhvr>
                                    </p:anim>
                                    <p:anim from="0" to="-1.0" calcmode="lin" valueType="num">
                                      <p:cBhvr>
                                        <p:cTn id="13" dur="200" decel="50000" autoRev="1" fill="hold">
                                          <p:stCondLst>
                                            <p:cond delay="600"/>
                                          </p:stCondLst>
                                        </p:cTn>
                                        <p:tgtEl>
                                          <p:spTgt spid="80899">
                                            <p:txEl>
                                              <p:pRg st="0" end="0"/>
                                            </p:txEl>
                                          </p:spTgt>
                                        </p:tgtEl>
                                        <p:attrNameLst>
                                          <p:attrName>xshear</p:attrName>
                                        </p:attrNameLst>
                                      </p:cBhvr>
                                    </p:anim>
                                    <p:animScale>
                                      <p:cBhvr>
                                        <p:cTn id="14" dur="200" decel="100000" autoRev="1" fill="hold">
                                          <p:stCondLst>
                                            <p:cond delay="600"/>
                                          </p:stCondLst>
                                        </p:cTn>
                                        <p:tgtEl>
                                          <p:spTgt spid="80899">
                                            <p:txEl>
                                              <p:pRg st="0" end="0"/>
                                            </p:txEl>
                                          </p:spTgt>
                                        </p:tgtEl>
                                      </p:cBhvr>
                                      <p:from x="100000" y="100000"/>
                                      <p:to x="80000" y="100000"/>
                                    </p:animScale>
                                    <p:anim by="(#ppt_h/3+#ppt_w*0.1)" calcmode="lin" valueType="num">
                                      <p:cBhvr additive="sum">
                                        <p:cTn id="15" dur="200" decel="100000" autoRev="1" fill="hold">
                                          <p:stCondLst>
                                            <p:cond delay="600"/>
                                          </p:stCondLst>
                                        </p:cTn>
                                        <p:tgtEl>
                                          <p:spTgt spid="80899">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80899">
                                            <p:txEl>
                                              <p:pRg st="2" end="2"/>
                                            </p:txEl>
                                          </p:spTgt>
                                        </p:tgtEl>
                                        <p:attrNameLst>
                                          <p:attrName>style.visibility</p:attrName>
                                        </p:attrNameLst>
                                      </p:cBhvr>
                                      <p:to>
                                        <p:strVal val="visible"/>
                                      </p:to>
                                    </p:set>
                                    <p:anim from="(-#ppt_w/2)" to="(#ppt_x)" calcmode="lin" valueType="num">
                                      <p:cBhvr>
                                        <p:cTn id="20" dur="600" fill="hold">
                                          <p:stCondLst>
                                            <p:cond delay="0"/>
                                          </p:stCondLst>
                                        </p:cTn>
                                        <p:tgtEl>
                                          <p:spTgt spid="80899">
                                            <p:txEl>
                                              <p:pRg st="2" end="2"/>
                                            </p:txEl>
                                          </p:spTgt>
                                        </p:tgtEl>
                                        <p:attrNameLst>
                                          <p:attrName>ppt_x</p:attrName>
                                        </p:attrNameLst>
                                      </p:cBhvr>
                                    </p:anim>
                                    <p:anim from="0" to="-1.0" calcmode="lin" valueType="num">
                                      <p:cBhvr>
                                        <p:cTn id="21" dur="200" decel="50000" autoRev="1" fill="hold">
                                          <p:stCondLst>
                                            <p:cond delay="600"/>
                                          </p:stCondLst>
                                        </p:cTn>
                                        <p:tgtEl>
                                          <p:spTgt spid="80899">
                                            <p:txEl>
                                              <p:pRg st="2" end="2"/>
                                            </p:txEl>
                                          </p:spTgt>
                                        </p:tgtEl>
                                        <p:attrNameLst>
                                          <p:attrName>xshear</p:attrName>
                                        </p:attrNameLst>
                                      </p:cBhvr>
                                    </p:anim>
                                    <p:animScale>
                                      <p:cBhvr>
                                        <p:cTn id="22" dur="200" decel="100000" autoRev="1" fill="hold">
                                          <p:stCondLst>
                                            <p:cond delay="600"/>
                                          </p:stCondLst>
                                        </p:cTn>
                                        <p:tgtEl>
                                          <p:spTgt spid="80899">
                                            <p:txEl>
                                              <p:pRg st="2" end="2"/>
                                            </p:txEl>
                                          </p:spTgt>
                                        </p:tgtEl>
                                      </p:cBhvr>
                                      <p:from x="100000" y="100000"/>
                                      <p:to x="80000" y="100000"/>
                                    </p:animScale>
                                    <p:anim by="(#ppt_h/3+#ppt_w*0.1)" calcmode="lin" valueType="num">
                                      <p:cBhvr additive="sum">
                                        <p:cTn id="23" dur="200" decel="100000" autoRev="1" fill="hold">
                                          <p:stCondLst>
                                            <p:cond delay="600"/>
                                          </p:stCondLst>
                                        </p:cTn>
                                        <p:tgtEl>
                                          <p:spTgt spid="80899">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Large Intestine (Colon)</a:t>
            </a:r>
          </a:p>
        </p:txBody>
      </p:sp>
      <p:sp>
        <p:nvSpPr>
          <p:cNvPr id="17411" name="Rectangle 3"/>
          <p:cNvSpPr>
            <a:spLocks noGrp="1" noChangeArrowheads="1"/>
          </p:cNvSpPr>
          <p:nvPr>
            <p:ph type="body" sz="half" idx="1"/>
          </p:nvPr>
        </p:nvSpPr>
        <p:spPr/>
        <p:txBody>
          <a:bodyPr/>
          <a:lstStyle/>
          <a:p>
            <a:r>
              <a:rPr lang="en-US" sz="2800" dirty="0"/>
              <a:t>Absorbs extra nutrients &amp; </a:t>
            </a:r>
            <a:r>
              <a:rPr lang="en-US" sz="2800" dirty="0" smtClean="0"/>
              <a:t>water</a:t>
            </a:r>
          </a:p>
          <a:p>
            <a:pPr>
              <a:buNone/>
            </a:pPr>
            <a:endParaRPr lang="en-US" sz="2800" dirty="0"/>
          </a:p>
          <a:p>
            <a:r>
              <a:rPr lang="en-US" sz="2800" dirty="0"/>
              <a:t>Forms wastes into solid </a:t>
            </a:r>
            <a:r>
              <a:rPr lang="en-US" sz="2800" dirty="0" smtClean="0"/>
              <a:t>feces</a:t>
            </a:r>
            <a:endParaRPr lang="en-US" sz="2800" dirty="0"/>
          </a:p>
        </p:txBody>
      </p:sp>
      <p:pic>
        <p:nvPicPr>
          <p:cNvPr id="36866" name="Picture 2" descr="http://www.healthcentral.com/common/images/8/8832_7408_5.jpg"/>
          <p:cNvPicPr>
            <a:picLocks noChangeAspect="1" noChangeArrowheads="1"/>
          </p:cNvPicPr>
          <p:nvPr/>
        </p:nvPicPr>
        <p:blipFill>
          <a:blip r:embed="rId2" cstate="print"/>
          <a:srcRect/>
          <a:stretch>
            <a:fillRect/>
          </a:stretch>
        </p:blipFill>
        <p:spPr bwMode="auto">
          <a:xfrm>
            <a:off x="4495800" y="2133600"/>
            <a:ext cx="3810000" cy="3048001"/>
          </a:xfrm>
          <a:prstGeom prst="rect">
            <a:avLst/>
          </a:prstGeom>
          <a:noFill/>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Rectum &amp; Anus</a:t>
            </a:r>
            <a:endParaRPr lang="en-US" dirty="0"/>
          </a:p>
        </p:txBody>
      </p:sp>
      <p:sp>
        <p:nvSpPr>
          <p:cNvPr id="3" name="Content Placeholder 2"/>
          <p:cNvSpPr>
            <a:spLocks noGrp="1"/>
          </p:cNvSpPr>
          <p:nvPr>
            <p:ph idx="1"/>
          </p:nvPr>
        </p:nvSpPr>
        <p:spPr>
          <a:xfrm>
            <a:off x="457200" y="1600200"/>
            <a:ext cx="4419600" cy="4525963"/>
          </a:xfrm>
        </p:spPr>
        <p:txBody>
          <a:bodyPr/>
          <a:lstStyle/>
          <a:p>
            <a:r>
              <a:rPr lang="en-US" dirty="0" smtClean="0"/>
              <a:t>The end of the large intestine and the next part of the tract, the rectum, store the feces. </a:t>
            </a:r>
          </a:p>
          <a:p>
            <a:pPr>
              <a:buFont typeface="Wingdings" pitchFamily="2" charset="2"/>
              <a:buNone/>
            </a:pPr>
            <a:endParaRPr lang="en-US" dirty="0" smtClean="0"/>
          </a:p>
          <a:p>
            <a:r>
              <a:rPr lang="en-US" dirty="0" smtClean="0"/>
              <a:t>Feces are finally squeezed through a ring of muscle, the anus, and out of the body.</a:t>
            </a:r>
          </a:p>
          <a:p>
            <a:endParaRPr lang="en-US" dirty="0"/>
          </a:p>
        </p:txBody>
      </p:sp>
      <p:pic>
        <p:nvPicPr>
          <p:cNvPr id="4" name="Content Placeholder 4" descr="untitled.bmp"/>
          <p:cNvPicPr>
            <a:picLocks noChangeAspect="1"/>
          </p:cNvPicPr>
          <p:nvPr/>
        </p:nvPicPr>
        <p:blipFill>
          <a:blip r:embed="rId2" cstate="print"/>
          <a:srcRect l="-2187" t="20203" b="14135"/>
          <a:stretch>
            <a:fillRect/>
          </a:stretch>
        </p:blipFill>
        <p:spPr bwMode="auto">
          <a:xfrm>
            <a:off x="4941953" y="1828800"/>
            <a:ext cx="4202047" cy="3505200"/>
          </a:xfrm>
          <a:prstGeom prst="rect">
            <a:avLst/>
          </a:prstGeom>
          <a:noFill/>
          <a:ln w="9525">
            <a:noFill/>
            <a:miter lim="800000"/>
            <a:headEnd/>
            <a:tailEnd/>
          </a:ln>
        </p:spPr>
      </p:pic>
      <p:sp>
        <p:nvSpPr>
          <p:cNvPr id="5" name="TextBox 4"/>
          <p:cNvSpPr txBox="1"/>
          <p:nvPr/>
        </p:nvSpPr>
        <p:spPr>
          <a:xfrm>
            <a:off x="5170553" y="2209800"/>
            <a:ext cx="1600200" cy="369332"/>
          </a:xfrm>
          <a:prstGeom prst="rect">
            <a:avLst/>
          </a:prstGeom>
          <a:noFill/>
        </p:spPr>
        <p:txBody>
          <a:bodyPr wrap="square" rtlCol="0">
            <a:spAutoFit/>
          </a:bodyPr>
          <a:lstStyle/>
          <a:p>
            <a:r>
              <a:rPr lang="en-US" dirty="0" smtClean="0"/>
              <a:t>Mouth</a:t>
            </a:r>
            <a:endParaRPr lang="en-US" dirty="0"/>
          </a:p>
        </p:txBody>
      </p:sp>
      <p:sp>
        <p:nvSpPr>
          <p:cNvPr id="6" name="TextBox 5"/>
          <p:cNvSpPr txBox="1"/>
          <p:nvPr/>
        </p:nvSpPr>
        <p:spPr>
          <a:xfrm>
            <a:off x="5170553" y="2819400"/>
            <a:ext cx="1600200" cy="369332"/>
          </a:xfrm>
          <a:prstGeom prst="rect">
            <a:avLst/>
          </a:prstGeom>
          <a:noFill/>
        </p:spPr>
        <p:txBody>
          <a:bodyPr wrap="square" rtlCol="0">
            <a:spAutoFit/>
          </a:bodyPr>
          <a:lstStyle/>
          <a:p>
            <a:r>
              <a:rPr lang="en-US" dirty="0" smtClean="0"/>
              <a:t>Esophagus</a:t>
            </a:r>
            <a:endParaRPr lang="en-US" dirty="0"/>
          </a:p>
        </p:txBody>
      </p:sp>
      <p:sp>
        <p:nvSpPr>
          <p:cNvPr id="7" name="TextBox 6"/>
          <p:cNvSpPr txBox="1"/>
          <p:nvPr/>
        </p:nvSpPr>
        <p:spPr>
          <a:xfrm>
            <a:off x="5170553" y="53340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8" name="TextBox 7"/>
          <p:cNvSpPr txBox="1"/>
          <p:nvPr/>
        </p:nvSpPr>
        <p:spPr>
          <a:xfrm>
            <a:off x="7761353" y="4114800"/>
            <a:ext cx="1600200" cy="338554"/>
          </a:xfrm>
          <a:prstGeom prst="rect">
            <a:avLst/>
          </a:prstGeom>
          <a:noFill/>
        </p:spPr>
        <p:txBody>
          <a:bodyPr wrap="square" rtlCol="0">
            <a:spAutoFit/>
          </a:bodyPr>
          <a:lstStyle/>
          <a:p>
            <a:r>
              <a:rPr lang="en-US" sz="1600" dirty="0" smtClean="0"/>
              <a:t>Small Intestine</a:t>
            </a:r>
            <a:endParaRPr lang="en-US" sz="1600" dirty="0"/>
          </a:p>
        </p:txBody>
      </p:sp>
      <p:sp>
        <p:nvSpPr>
          <p:cNvPr id="9" name="TextBox 8"/>
          <p:cNvSpPr txBox="1"/>
          <p:nvPr/>
        </p:nvSpPr>
        <p:spPr>
          <a:xfrm>
            <a:off x="5257800" y="4267200"/>
            <a:ext cx="1600200" cy="338554"/>
          </a:xfrm>
          <a:prstGeom prst="rect">
            <a:avLst/>
          </a:prstGeom>
          <a:noFill/>
        </p:spPr>
        <p:txBody>
          <a:bodyPr wrap="square" rtlCol="0">
            <a:spAutoFit/>
          </a:bodyPr>
          <a:lstStyle/>
          <a:p>
            <a:r>
              <a:rPr lang="en-US" sz="1600" dirty="0" smtClean="0"/>
              <a:t>Large Intestine</a:t>
            </a:r>
            <a:endParaRPr lang="en-US" sz="1600" dirty="0"/>
          </a:p>
        </p:txBody>
      </p:sp>
      <p:sp>
        <p:nvSpPr>
          <p:cNvPr id="10" name="TextBox 9"/>
          <p:cNvSpPr txBox="1"/>
          <p:nvPr/>
        </p:nvSpPr>
        <p:spPr>
          <a:xfrm>
            <a:off x="8077200" y="4572000"/>
            <a:ext cx="1219200" cy="584775"/>
          </a:xfrm>
          <a:prstGeom prst="rect">
            <a:avLst/>
          </a:prstGeom>
          <a:noFill/>
        </p:spPr>
        <p:txBody>
          <a:bodyPr wrap="square" rtlCol="0">
            <a:spAutoFit/>
          </a:bodyPr>
          <a:lstStyle/>
          <a:p>
            <a:r>
              <a:rPr lang="en-US" sz="1600" dirty="0" smtClean="0"/>
              <a:t>Rectum &amp; Anus</a:t>
            </a:r>
            <a:endParaRPr lang="en-US" sz="1600" dirty="0"/>
          </a:p>
        </p:txBody>
      </p:sp>
      <p:sp>
        <p:nvSpPr>
          <p:cNvPr id="11" name="TextBox 10"/>
          <p:cNvSpPr txBox="1"/>
          <p:nvPr/>
        </p:nvSpPr>
        <p:spPr>
          <a:xfrm>
            <a:off x="8001000" y="3429000"/>
            <a:ext cx="1600200" cy="369332"/>
          </a:xfrm>
          <a:prstGeom prst="rect">
            <a:avLst/>
          </a:prstGeom>
          <a:noFill/>
        </p:spPr>
        <p:txBody>
          <a:bodyPr wrap="square" rtlCol="0">
            <a:spAutoFit/>
          </a:bodyPr>
          <a:lstStyle/>
          <a:p>
            <a:r>
              <a:rPr lang="en-US" dirty="0" smtClean="0"/>
              <a:t>Stomach</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from="(-#ppt_w/2)" to="(#ppt_x)" calcmode="lin" valueType="num">
                                      <p:cBhvr>
                                        <p:cTn id="20" dur="600" fill="hold">
                                          <p:stCondLst>
                                            <p:cond delay="0"/>
                                          </p:stCondLst>
                                        </p:cTn>
                                        <p:tgtEl>
                                          <p:spTgt spid="3">
                                            <p:txEl>
                                              <p:pRg st="2" end="2"/>
                                            </p:txEl>
                                          </p:spTgt>
                                        </p:tgtEl>
                                        <p:attrNameLst>
                                          <p:attrName>ppt_x</p:attrName>
                                        </p:attrNameLst>
                                      </p:cBhvr>
                                    </p:anim>
                                    <p:anim from="0" to="-1.0" calcmode="lin" valueType="num">
                                      <p:cBhvr>
                                        <p:cTn id="21" dur="200" decel="50000" autoRev="1" fill="hold">
                                          <p:stCondLst>
                                            <p:cond delay="600"/>
                                          </p:stCondLst>
                                        </p:cTn>
                                        <p:tgtEl>
                                          <p:spTgt spid="3">
                                            <p:txEl>
                                              <p:pRg st="2" end="2"/>
                                            </p:txEl>
                                          </p:spTgt>
                                        </p:tgtEl>
                                        <p:attrNameLst>
                                          <p:attrName>xshear</p:attrName>
                                        </p:attrNameLst>
                                      </p:cBhvr>
                                    </p:anim>
                                    <p:animScale>
                                      <p:cBhvr>
                                        <p:cTn id="22" dur="200" decel="100000" autoRev="1" fill="hold">
                                          <p:stCondLst>
                                            <p:cond delay="600"/>
                                          </p:stCondLst>
                                        </p:cTn>
                                        <p:tgtEl>
                                          <p:spTgt spid="3">
                                            <p:txEl>
                                              <p:pRg st="2" end="2"/>
                                            </p:txEl>
                                          </p:spTgt>
                                        </p:tgtEl>
                                      </p:cBhvr>
                                      <p:from x="100000" y="100000"/>
                                      <p:to x="80000" y="100000"/>
                                    </p:animScale>
                                    <p:anim by="(#ppt_h/3+#ppt_w*0.1)" calcmode="lin" valueType="num">
                                      <p:cBhvr additive="sum">
                                        <p:cTn id="23"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Rectum &amp; Anus</a:t>
            </a:r>
            <a:endParaRPr lang="en-US" dirty="0"/>
          </a:p>
        </p:txBody>
      </p:sp>
      <p:sp>
        <p:nvSpPr>
          <p:cNvPr id="19459" name="Rectangle 3"/>
          <p:cNvSpPr>
            <a:spLocks noGrp="1" noChangeArrowheads="1"/>
          </p:cNvSpPr>
          <p:nvPr>
            <p:ph type="body" sz="half" idx="1"/>
          </p:nvPr>
        </p:nvSpPr>
        <p:spPr/>
        <p:txBody>
          <a:bodyPr/>
          <a:lstStyle/>
          <a:p>
            <a:r>
              <a:rPr lang="en-US" sz="2800" b="1" u="sng" dirty="0" smtClean="0"/>
              <a:t>Rectum </a:t>
            </a:r>
          </a:p>
          <a:p>
            <a:pPr lvl="1"/>
            <a:r>
              <a:rPr lang="en-US" sz="2800" dirty="0" smtClean="0"/>
              <a:t>Stores wastes.</a:t>
            </a:r>
          </a:p>
          <a:p>
            <a:r>
              <a:rPr lang="en-US" sz="2800" b="1" u="sng" dirty="0" smtClean="0"/>
              <a:t>Anus</a:t>
            </a:r>
          </a:p>
          <a:p>
            <a:pPr lvl="1"/>
            <a:r>
              <a:rPr lang="en-US" sz="2800" dirty="0" smtClean="0"/>
              <a:t>Muscle </a:t>
            </a:r>
            <a:r>
              <a:rPr lang="en-US" sz="2800" dirty="0" smtClean="0"/>
              <a:t>that controls when wastes leaves the body</a:t>
            </a:r>
          </a:p>
          <a:p>
            <a:endParaRPr lang="en-US" sz="2800" dirty="0"/>
          </a:p>
        </p:txBody>
      </p:sp>
      <p:pic>
        <p:nvPicPr>
          <p:cNvPr id="7" name="Picture 2" descr="http://www.healthcentral.com/common/images/8/8832_7408_5.jpg"/>
          <p:cNvPicPr>
            <a:picLocks noChangeAspect="1" noChangeArrowheads="1"/>
          </p:cNvPicPr>
          <p:nvPr/>
        </p:nvPicPr>
        <p:blipFill>
          <a:blip r:embed="rId2" cstate="print"/>
          <a:srcRect/>
          <a:stretch>
            <a:fillRect/>
          </a:stretch>
        </p:blipFill>
        <p:spPr bwMode="auto">
          <a:xfrm>
            <a:off x="4495800" y="2133600"/>
            <a:ext cx="3810000" cy="3048001"/>
          </a:xfrm>
          <a:prstGeom prst="rect">
            <a:avLst/>
          </a:prstGeom>
          <a:noFill/>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Pancreas</a:t>
            </a:r>
            <a:endParaRPr lang="en-US" dirty="0"/>
          </a:p>
        </p:txBody>
      </p:sp>
      <p:sp>
        <p:nvSpPr>
          <p:cNvPr id="3" name="Content Placeholder 2"/>
          <p:cNvSpPr>
            <a:spLocks noGrp="1"/>
          </p:cNvSpPr>
          <p:nvPr>
            <p:ph idx="1"/>
          </p:nvPr>
        </p:nvSpPr>
        <p:spPr>
          <a:xfrm>
            <a:off x="457200" y="1600200"/>
            <a:ext cx="4572000" cy="4525963"/>
          </a:xfrm>
        </p:spPr>
        <p:txBody>
          <a:bodyPr/>
          <a:lstStyle/>
          <a:p>
            <a:r>
              <a:rPr lang="en-US" dirty="0" smtClean="0"/>
              <a:t>The pancreas, like the stomach, makes digestive juices called enzymes which help to digest food further as it enters the small intestines. </a:t>
            </a:r>
            <a:endParaRPr lang="en-US" dirty="0" smtClean="0"/>
          </a:p>
          <a:p>
            <a:endParaRPr lang="en-US" dirty="0" smtClean="0"/>
          </a:p>
          <a:p>
            <a:r>
              <a:rPr lang="en-US" dirty="0" smtClean="0"/>
              <a:t>Your pancreas also makes insulin, a hormone </a:t>
            </a:r>
            <a:r>
              <a:rPr lang="en-US" dirty="0" smtClean="0"/>
              <a:t>that allows </a:t>
            </a:r>
            <a:r>
              <a:rPr lang="en-US" dirty="0" smtClean="0"/>
              <a:t>glucose to pass from the bloodstream into your cells.</a:t>
            </a:r>
          </a:p>
          <a:p>
            <a:endParaRPr lang="en-US" dirty="0"/>
          </a:p>
        </p:txBody>
      </p:sp>
      <p:pic>
        <p:nvPicPr>
          <p:cNvPr id="4" name="Content Placeholder 4" descr="untitled.bmp"/>
          <p:cNvPicPr>
            <a:picLocks noChangeAspect="1"/>
          </p:cNvPicPr>
          <p:nvPr/>
        </p:nvPicPr>
        <p:blipFill>
          <a:blip r:embed="rId2" cstate="print"/>
          <a:srcRect l="-2187" t="20203" b="14135"/>
          <a:stretch>
            <a:fillRect/>
          </a:stretch>
        </p:blipFill>
        <p:spPr bwMode="auto">
          <a:xfrm>
            <a:off x="4941953" y="1828800"/>
            <a:ext cx="4202047" cy="3505200"/>
          </a:xfrm>
          <a:prstGeom prst="rect">
            <a:avLst/>
          </a:prstGeom>
          <a:noFill/>
          <a:ln w="9525">
            <a:noFill/>
            <a:miter lim="800000"/>
            <a:headEnd/>
            <a:tailEnd/>
          </a:ln>
        </p:spPr>
      </p:pic>
      <p:sp>
        <p:nvSpPr>
          <p:cNvPr id="5" name="TextBox 4"/>
          <p:cNvSpPr txBox="1"/>
          <p:nvPr/>
        </p:nvSpPr>
        <p:spPr>
          <a:xfrm>
            <a:off x="5170553" y="2209800"/>
            <a:ext cx="1600200" cy="369332"/>
          </a:xfrm>
          <a:prstGeom prst="rect">
            <a:avLst/>
          </a:prstGeom>
          <a:noFill/>
        </p:spPr>
        <p:txBody>
          <a:bodyPr wrap="square" rtlCol="0">
            <a:spAutoFit/>
          </a:bodyPr>
          <a:lstStyle/>
          <a:p>
            <a:r>
              <a:rPr lang="en-US" dirty="0" smtClean="0"/>
              <a:t>Mouth</a:t>
            </a:r>
            <a:endParaRPr lang="en-US" dirty="0"/>
          </a:p>
        </p:txBody>
      </p:sp>
      <p:sp>
        <p:nvSpPr>
          <p:cNvPr id="6" name="TextBox 5"/>
          <p:cNvSpPr txBox="1"/>
          <p:nvPr/>
        </p:nvSpPr>
        <p:spPr>
          <a:xfrm>
            <a:off x="5170553" y="2819400"/>
            <a:ext cx="1600200" cy="369332"/>
          </a:xfrm>
          <a:prstGeom prst="rect">
            <a:avLst/>
          </a:prstGeom>
          <a:noFill/>
        </p:spPr>
        <p:txBody>
          <a:bodyPr wrap="square" rtlCol="0">
            <a:spAutoFit/>
          </a:bodyPr>
          <a:lstStyle/>
          <a:p>
            <a:r>
              <a:rPr lang="en-US" dirty="0" smtClean="0"/>
              <a:t>Esophagus</a:t>
            </a:r>
            <a:endParaRPr lang="en-US" dirty="0"/>
          </a:p>
        </p:txBody>
      </p:sp>
      <p:sp>
        <p:nvSpPr>
          <p:cNvPr id="7" name="TextBox 6"/>
          <p:cNvSpPr txBox="1"/>
          <p:nvPr/>
        </p:nvSpPr>
        <p:spPr>
          <a:xfrm>
            <a:off x="5170553" y="53340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8" name="TextBox 7"/>
          <p:cNvSpPr txBox="1"/>
          <p:nvPr/>
        </p:nvSpPr>
        <p:spPr>
          <a:xfrm>
            <a:off x="7761353" y="4114800"/>
            <a:ext cx="1600200" cy="338554"/>
          </a:xfrm>
          <a:prstGeom prst="rect">
            <a:avLst/>
          </a:prstGeom>
          <a:noFill/>
        </p:spPr>
        <p:txBody>
          <a:bodyPr wrap="square" rtlCol="0">
            <a:spAutoFit/>
          </a:bodyPr>
          <a:lstStyle/>
          <a:p>
            <a:r>
              <a:rPr lang="en-US" sz="1600" dirty="0" smtClean="0"/>
              <a:t>Small Intestine</a:t>
            </a:r>
            <a:endParaRPr lang="en-US" sz="1600" dirty="0"/>
          </a:p>
        </p:txBody>
      </p:sp>
      <p:sp>
        <p:nvSpPr>
          <p:cNvPr id="9" name="TextBox 8"/>
          <p:cNvSpPr txBox="1"/>
          <p:nvPr/>
        </p:nvSpPr>
        <p:spPr>
          <a:xfrm>
            <a:off x="5257800" y="4267200"/>
            <a:ext cx="1600200" cy="338554"/>
          </a:xfrm>
          <a:prstGeom prst="rect">
            <a:avLst/>
          </a:prstGeom>
          <a:noFill/>
        </p:spPr>
        <p:txBody>
          <a:bodyPr wrap="square" rtlCol="0">
            <a:spAutoFit/>
          </a:bodyPr>
          <a:lstStyle/>
          <a:p>
            <a:r>
              <a:rPr lang="en-US" sz="1600" dirty="0" smtClean="0"/>
              <a:t>Large Intestine</a:t>
            </a:r>
            <a:endParaRPr lang="en-US" sz="1600" dirty="0"/>
          </a:p>
        </p:txBody>
      </p:sp>
      <p:sp>
        <p:nvSpPr>
          <p:cNvPr id="10" name="TextBox 9"/>
          <p:cNvSpPr txBox="1"/>
          <p:nvPr/>
        </p:nvSpPr>
        <p:spPr>
          <a:xfrm>
            <a:off x="8077200" y="4572000"/>
            <a:ext cx="1219200" cy="584775"/>
          </a:xfrm>
          <a:prstGeom prst="rect">
            <a:avLst/>
          </a:prstGeom>
          <a:noFill/>
        </p:spPr>
        <p:txBody>
          <a:bodyPr wrap="square" rtlCol="0">
            <a:spAutoFit/>
          </a:bodyPr>
          <a:lstStyle/>
          <a:p>
            <a:r>
              <a:rPr lang="en-US" sz="1600" dirty="0" smtClean="0"/>
              <a:t>Rectum &amp; Anus</a:t>
            </a:r>
            <a:endParaRPr lang="en-US" sz="1600" dirty="0"/>
          </a:p>
        </p:txBody>
      </p:sp>
      <p:sp>
        <p:nvSpPr>
          <p:cNvPr id="11" name="TextBox 10"/>
          <p:cNvSpPr txBox="1"/>
          <p:nvPr/>
        </p:nvSpPr>
        <p:spPr>
          <a:xfrm>
            <a:off x="8077200" y="3886200"/>
            <a:ext cx="1219200" cy="338554"/>
          </a:xfrm>
          <a:prstGeom prst="rect">
            <a:avLst/>
          </a:prstGeom>
          <a:noFill/>
        </p:spPr>
        <p:txBody>
          <a:bodyPr wrap="square" rtlCol="0">
            <a:spAutoFit/>
          </a:bodyPr>
          <a:lstStyle/>
          <a:p>
            <a:r>
              <a:rPr lang="en-US" sz="1600" dirty="0" smtClean="0"/>
              <a:t>Pancreas</a:t>
            </a:r>
            <a:endParaRPr lang="en-US" sz="1600" dirty="0"/>
          </a:p>
        </p:txBody>
      </p:sp>
      <p:sp>
        <p:nvSpPr>
          <p:cNvPr id="12" name="TextBox 11"/>
          <p:cNvSpPr txBox="1"/>
          <p:nvPr/>
        </p:nvSpPr>
        <p:spPr>
          <a:xfrm>
            <a:off x="8077200" y="3429000"/>
            <a:ext cx="1600200" cy="369332"/>
          </a:xfrm>
          <a:prstGeom prst="rect">
            <a:avLst/>
          </a:prstGeom>
          <a:noFill/>
        </p:spPr>
        <p:txBody>
          <a:bodyPr wrap="square" rtlCol="0">
            <a:spAutoFit/>
          </a:bodyPr>
          <a:lstStyle/>
          <a:p>
            <a:r>
              <a:rPr lang="en-US" dirty="0" smtClean="0"/>
              <a:t>Stomach</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digestion?</a:t>
            </a:r>
            <a:endParaRPr lang="en-US" dirty="0"/>
          </a:p>
        </p:txBody>
      </p:sp>
      <p:sp>
        <p:nvSpPr>
          <p:cNvPr id="5" name="Content Placeholder 4"/>
          <p:cNvSpPr>
            <a:spLocks noGrp="1"/>
          </p:cNvSpPr>
          <p:nvPr>
            <p:ph sz="half" idx="1"/>
          </p:nvPr>
        </p:nvSpPr>
        <p:spPr/>
        <p:txBody>
          <a:bodyPr/>
          <a:lstStyle/>
          <a:p>
            <a:r>
              <a:rPr lang="en-US" dirty="0" smtClean="0"/>
              <a:t>Digestion is the breakdown of food </a:t>
            </a:r>
            <a:r>
              <a:rPr lang="en-US" dirty="0" smtClean="0"/>
              <a:t>into small molecules that cells can absorb </a:t>
            </a:r>
            <a:r>
              <a:rPr lang="en-US" dirty="0" smtClean="0"/>
              <a:t>and use</a:t>
            </a:r>
            <a:r>
              <a:rPr lang="en-US" dirty="0" smtClean="0"/>
              <a:t>.</a:t>
            </a:r>
            <a:endParaRPr lang="en-US" dirty="0"/>
          </a:p>
        </p:txBody>
      </p:sp>
      <p:pic>
        <p:nvPicPr>
          <p:cNvPr id="1026" name="Picture 2" descr="C:\Users\gbaker\AppData\Local\Microsoft\Windows\Temporary Internet Files\Content.IE5\F50URM0U\MC900438129[1].wmf"/>
          <p:cNvPicPr>
            <a:picLocks noGrp="1" noChangeAspect="1" noChangeArrowheads="1"/>
          </p:cNvPicPr>
          <p:nvPr>
            <p:ph sz="half" idx="2"/>
          </p:nvPr>
        </p:nvPicPr>
        <p:blipFill>
          <a:blip r:embed="rId2" cstate="print"/>
          <a:srcRect/>
          <a:stretch>
            <a:fillRect/>
          </a:stretch>
        </p:blipFill>
        <p:spPr bwMode="auto">
          <a:xfrm>
            <a:off x="4876800" y="1676400"/>
            <a:ext cx="1824718" cy="1693069"/>
          </a:xfrm>
          <a:prstGeom prst="rect">
            <a:avLst/>
          </a:prstGeom>
          <a:ln>
            <a:noFill/>
          </a:ln>
          <a:effectLst>
            <a:outerShdw blurRad="190500" algn="tl" rotWithShape="0">
              <a:srgbClr val="000000">
                <a:alpha val="70000"/>
              </a:srgbClr>
            </a:outerShdw>
          </a:effectLst>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Pancreas </a:t>
            </a:r>
          </a:p>
        </p:txBody>
      </p:sp>
      <p:sp>
        <p:nvSpPr>
          <p:cNvPr id="9219" name="Rectangle 3"/>
          <p:cNvSpPr>
            <a:spLocks noGrp="1" noChangeArrowheads="1"/>
          </p:cNvSpPr>
          <p:nvPr>
            <p:ph type="body" sz="half" idx="1"/>
          </p:nvPr>
        </p:nvSpPr>
        <p:spPr>
          <a:xfrm>
            <a:off x="152400" y="1600200"/>
            <a:ext cx="4648200" cy="4525963"/>
          </a:xfrm>
        </p:spPr>
        <p:txBody>
          <a:bodyPr/>
          <a:lstStyle/>
          <a:p>
            <a:r>
              <a:rPr lang="en-US" sz="2800" dirty="0"/>
              <a:t>Accessory organ</a:t>
            </a:r>
          </a:p>
          <a:p>
            <a:pPr lvl="1"/>
            <a:r>
              <a:rPr lang="en-US" sz="2800" dirty="0"/>
              <a:t>Food does not go through the pancreas</a:t>
            </a:r>
          </a:p>
          <a:p>
            <a:r>
              <a:rPr lang="en-US" sz="2800" dirty="0"/>
              <a:t>Produces chemicals to help break down </a:t>
            </a:r>
            <a:r>
              <a:rPr lang="en-US" sz="2800" dirty="0" smtClean="0"/>
              <a:t>macromolecules.</a:t>
            </a:r>
          </a:p>
          <a:p>
            <a:r>
              <a:rPr lang="en-US" sz="2800" dirty="0" smtClean="0"/>
              <a:t>Makes insulin </a:t>
            </a:r>
            <a:endParaRPr lang="en-US" sz="2800" dirty="0" smtClean="0"/>
          </a:p>
          <a:p>
            <a:pPr lvl="1"/>
            <a:r>
              <a:rPr lang="en-US" sz="2800" dirty="0" smtClean="0"/>
              <a:t>allows </a:t>
            </a:r>
            <a:r>
              <a:rPr lang="en-US" sz="2800" dirty="0" smtClean="0"/>
              <a:t>glucose to pass from the bloodstream into your cells.</a:t>
            </a:r>
            <a:endParaRPr lang="en-US" sz="2800" dirty="0"/>
          </a:p>
        </p:txBody>
      </p:sp>
      <p:pic>
        <p:nvPicPr>
          <p:cNvPr id="37890" name="Picture 2" descr="Pancreas"/>
          <p:cNvPicPr>
            <a:picLocks noChangeAspect="1" noChangeArrowheads="1"/>
          </p:cNvPicPr>
          <p:nvPr/>
        </p:nvPicPr>
        <p:blipFill>
          <a:blip r:embed="rId2" cstate="print"/>
          <a:srcRect/>
          <a:stretch>
            <a:fillRect/>
          </a:stretch>
        </p:blipFill>
        <p:spPr bwMode="auto">
          <a:xfrm>
            <a:off x="4648200" y="2057400"/>
            <a:ext cx="3810000" cy="3048001"/>
          </a:xfrm>
          <a:prstGeom prst="rect">
            <a:avLst/>
          </a:prstGeom>
          <a:noFill/>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 </a:t>
            </a:r>
            <a:r>
              <a:rPr lang="en-US" dirty="0" smtClean="0"/>
              <a:t>Bladder</a:t>
            </a:r>
            <a:endParaRPr lang="en-US" dirty="0"/>
          </a:p>
        </p:txBody>
      </p:sp>
      <p:sp>
        <p:nvSpPr>
          <p:cNvPr id="3" name="Content Placeholder 2"/>
          <p:cNvSpPr>
            <a:spLocks noGrp="1"/>
          </p:cNvSpPr>
          <p:nvPr>
            <p:ph idx="1"/>
          </p:nvPr>
        </p:nvSpPr>
        <p:spPr>
          <a:xfrm>
            <a:off x="457200" y="1600200"/>
            <a:ext cx="3886200" cy="4525963"/>
          </a:xfrm>
        </p:spPr>
        <p:txBody>
          <a:bodyPr/>
          <a:lstStyle/>
          <a:p>
            <a:r>
              <a:rPr lang="en-US" dirty="0" smtClean="0"/>
              <a:t>A small baglike part under the liver.</a:t>
            </a:r>
          </a:p>
          <a:p>
            <a:pPr>
              <a:buFont typeface="Wingdings" pitchFamily="2" charset="2"/>
              <a:buNone/>
            </a:pPr>
            <a:endParaRPr lang="en-US" dirty="0" smtClean="0"/>
          </a:p>
          <a:p>
            <a:r>
              <a:rPr lang="en-US" dirty="0" smtClean="0"/>
              <a:t>It stores a fluid called bile, which is made in the liver</a:t>
            </a:r>
            <a:r>
              <a:rPr lang="en-US" dirty="0" smtClean="0"/>
              <a:t>.</a:t>
            </a:r>
          </a:p>
          <a:p>
            <a:r>
              <a:rPr lang="en-US" dirty="0" smtClean="0"/>
              <a:t> </a:t>
            </a:r>
            <a:r>
              <a:rPr lang="en-US" dirty="0" smtClean="0"/>
              <a:t>As food from a meal enters the small intestine, bile flows from the gall bladder along the bile duct into the intestine. </a:t>
            </a:r>
          </a:p>
          <a:p>
            <a:pPr>
              <a:buFont typeface="Wingdings" pitchFamily="2" charset="2"/>
              <a:buNone/>
            </a:pPr>
            <a:endParaRPr lang="en-US" dirty="0" smtClean="0"/>
          </a:p>
          <a:p>
            <a:r>
              <a:rPr lang="en-US" dirty="0" smtClean="0"/>
              <a:t>It helps to digest fatty foods and also contains wastes for removal. </a:t>
            </a:r>
          </a:p>
          <a:p>
            <a:endParaRPr lang="en-US" dirty="0"/>
          </a:p>
        </p:txBody>
      </p:sp>
      <p:pic>
        <p:nvPicPr>
          <p:cNvPr id="4" name="Content Placeholder 4" descr="untitled.bmp"/>
          <p:cNvPicPr>
            <a:picLocks noChangeAspect="1"/>
          </p:cNvPicPr>
          <p:nvPr/>
        </p:nvPicPr>
        <p:blipFill>
          <a:blip r:embed="rId2" cstate="print"/>
          <a:srcRect l="-2187" t="20203" b="14135"/>
          <a:stretch>
            <a:fillRect/>
          </a:stretch>
        </p:blipFill>
        <p:spPr bwMode="auto">
          <a:xfrm>
            <a:off x="4572000" y="1828800"/>
            <a:ext cx="4202047" cy="3505200"/>
          </a:xfrm>
          <a:prstGeom prst="rect">
            <a:avLst/>
          </a:prstGeom>
          <a:noFill/>
          <a:ln w="9525">
            <a:noFill/>
            <a:miter lim="800000"/>
            <a:headEnd/>
            <a:tailEnd/>
          </a:ln>
        </p:spPr>
      </p:pic>
      <p:sp>
        <p:nvSpPr>
          <p:cNvPr id="5" name="TextBox 4"/>
          <p:cNvSpPr txBox="1"/>
          <p:nvPr/>
        </p:nvSpPr>
        <p:spPr>
          <a:xfrm>
            <a:off x="4800600" y="2209800"/>
            <a:ext cx="1600200" cy="369332"/>
          </a:xfrm>
          <a:prstGeom prst="rect">
            <a:avLst/>
          </a:prstGeom>
          <a:noFill/>
        </p:spPr>
        <p:txBody>
          <a:bodyPr wrap="square" rtlCol="0">
            <a:spAutoFit/>
          </a:bodyPr>
          <a:lstStyle/>
          <a:p>
            <a:r>
              <a:rPr lang="en-US" dirty="0" smtClean="0"/>
              <a:t>Mouth</a:t>
            </a:r>
            <a:endParaRPr lang="en-US" dirty="0"/>
          </a:p>
        </p:txBody>
      </p:sp>
      <p:sp>
        <p:nvSpPr>
          <p:cNvPr id="6" name="TextBox 5"/>
          <p:cNvSpPr txBox="1"/>
          <p:nvPr/>
        </p:nvSpPr>
        <p:spPr>
          <a:xfrm>
            <a:off x="4800600" y="2819400"/>
            <a:ext cx="1600200" cy="369332"/>
          </a:xfrm>
          <a:prstGeom prst="rect">
            <a:avLst/>
          </a:prstGeom>
          <a:noFill/>
        </p:spPr>
        <p:txBody>
          <a:bodyPr wrap="square" rtlCol="0">
            <a:spAutoFit/>
          </a:bodyPr>
          <a:lstStyle/>
          <a:p>
            <a:r>
              <a:rPr lang="en-US" dirty="0" smtClean="0"/>
              <a:t>Esophagus</a:t>
            </a:r>
            <a:endParaRPr lang="en-US" dirty="0"/>
          </a:p>
        </p:txBody>
      </p:sp>
      <p:sp>
        <p:nvSpPr>
          <p:cNvPr id="7" name="TextBox 6"/>
          <p:cNvSpPr txBox="1"/>
          <p:nvPr/>
        </p:nvSpPr>
        <p:spPr>
          <a:xfrm>
            <a:off x="4800600" y="53340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8" name="TextBox 7"/>
          <p:cNvSpPr txBox="1"/>
          <p:nvPr/>
        </p:nvSpPr>
        <p:spPr>
          <a:xfrm>
            <a:off x="7391400" y="4114800"/>
            <a:ext cx="1600200" cy="338554"/>
          </a:xfrm>
          <a:prstGeom prst="rect">
            <a:avLst/>
          </a:prstGeom>
          <a:noFill/>
        </p:spPr>
        <p:txBody>
          <a:bodyPr wrap="square" rtlCol="0">
            <a:spAutoFit/>
          </a:bodyPr>
          <a:lstStyle/>
          <a:p>
            <a:r>
              <a:rPr lang="en-US" sz="1600" dirty="0" smtClean="0"/>
              <a:t>Small Intestine</a:t>
            </a:r>
            <a:endParaRPr lang="en-US" sz="1600" dirty="0"/>
          </a:p>
        </p:txBody>
      </p:sp>
      <p:sp>
        <p:nvSpPr>
          <p:cNvPr id="9" name="TextBox 8"/>
          <p:cNvSpPr txBox="1"/>
          <p:nvPr/>
        </p:nvSpPr>
        <p:spPr>
          <a:xfrm>
            <a:off x="4887847" y="4267200"/>
            <a:ext cx="1600200" cy="338554"/>
          </a:xfrm>
          <a:prstGeom prst="rect">
            <a:avLst/>
          </a:prstGeom>
          <a:noFill/>
        </p:spPr>
        <p:txBody>
          <a:bodyPr wrap="square" rtlCol="0">
            <a:spAutoFit/>
          </a:bodyPr>
          <a:lstStyle/>
          <a:p>
            <a:r>
              <a:rPr lang="en-US" sz="1600" dirty="0" smtClean="0"/>
              <a:t>Large Intestine</a:t>
            </a:r>
            <a:endParaRPr lang="en-US" sz="1600" dirty="0"/>
          </a:p>
        </p:txBody>
      </p:sp>
      <p:sp>
        <p:nvSpPr>
          <p:cNvPr id="10" name="TextBox 9"/>
          <p:cNvSpPr txBox="1"/>
          <p:nvPr/>
        </p:nvSpPr>
        <p:spPr>
          <a:xfrm>
            <a:off x="7707247" y="4572000"/>
            <a:ext cx="1219200" cy="584775"/>
          </a:xfrm>
          <a:prstGeom prst="rect">
            <a:avLst/>
          </a:prstGeom>
          <a:noFill/>
        </p:spPr>
        <p:txBody>
          <a:bodyPr wrap="square" rtlCol="0">
            <a:spAutoFit/>
          </a:bodyPr>
          <a:lstStyle/>
          <a:p>
            <a:r>
              <a:rPr lang="en-US" sz="1600" dirty="0" smtClean="0"/>
              <a:t>Rectum &amp; Anus</a:t>
            </a:r>
            <a:endParaRPr lang="en-US" sz="1600" dirty="0"/>
          </a:p>
        </p:txBody>
      </p:sp>
      <p:sp>
        <p:nvSpPr>
          <p:cNvPr id="11" name="TextBox 10"/>
          <p:cNvSpPr txBox="1"/>
          <p:nvPr/>
        </p:nvSpPr>
        <p:spPr>
          <a:xfrm>
            <a:off x="7707247" y="3886200"/>
            <a:ext cx="1219200" cy="338554"/>
          </a:xfrm>
          <a:prstGeom prst="rect">
            <a:avLst/>
          </a:prstGeom>
          <a:noFill/>
        </p:spPr>
        <p:txBody>
          <a:bodyPr wrap="square" rtlCol="0">
            <a:spAutoFit/>
          </a:bodyPr>
          <a:lstStyle/>
          <a:p>
            <a:r>
              <a:rPr lang="en-US" sz="1600" dirty="0" smtClean="0"/>
              <a:t>Pancreas</a:t>
            </a:r>
            <a:endParaRPr lang="en-US" sz="1600" dirty="0"/>
          </a:p>
        </p:txBody>
      </p:sp>
      <p:sp>
        <p:nvSpPr>
          <p:cNvPr id="12" name="TextBox 11"/>
          <p:cNvSpPr txBox="1"/>
          <p:nvPr/>
        </p:nvSpPr>
        <p:spPr>
          <a:xfrm>
            <a:off x="7707247" y="3429000"/>
            <a:ext cx="1600200" cy="369332"/>
          </a:xfrm>
          <a:prstGeom prst="rect">
            <a:avLst/>
          </a:prstGeom>
          <a:noFill/>
        </p:spPr>
        <p:txBody>
          <a:bodyPr wrap="square" rtlCol="0">
            <a:spAutoFit/>
          </a:bodyPr>
          <a:lstStyle/>
          <a:p>
            <a:r>
              <a:rPr lang="en-US" dirty="0" smtClean="0"/>
              <a:t>Stomach</a:t>
            </a:r>
            <a:endParaRPr lang="en-US" dirty="0"/>
          </a:p>
        </p:txBody>
      </p:sp>
      <p:sp>
        <p:nvSpPr>
          <p:cNvPr id="13" name="TextBox 12"/>
          <p:cNvSpPr txBox="1"/>
          <p:nvPr/>
        </p:nvSpPr>
        <p:spPr>
          <a:xfrm>
            <a:off x="4800600" y="3352800"/>
            <a:ext cx="1219200" cy="338554"/>
          </a:xfrm>
          <a:prstGeom prst="rect">
            <a:avLst/>
          </a:prstGeom>
          <a:noFill/>
        </p:spPr>
        <p:txBody>
          <a:bodyPr wrap="square" rtlCol="0">
            <a:spAutoFit/>
          </a:bodyPr>
          <a:lstStyle/>
          <a:p>
            <a:r>
              <a:rPr lang="en-US" sz="1600" dirty="0" smtClean="0"/>
              <a:t>Liver</a:t>
            </a:r>
            <a:endParaRPr lang="en-US" sz="1600" dirty="0"/>
          </a:p>
        </p:txBody>
      </p:sp>
      <p:cxnSp>
        <p:nvCxnSpPr>
          <p:cNvPr id="15" name="Elbow Connector 14"/>
          <p:cNvCxnSpPr/>
          <p:nvPr/>
        </p:nvCxnSpPr>
        <p:spPr>
          <a:xfrm flipV="1">
            <a:off x="2362200" y="4038600"/>
            <a:ext cx="4114800" cy="838200"/>
          </a:xfrm>
          <a:prstGeom prst="bentConnector3">
            <a:avLst>
              <a:gd name="adj1" fmla="val 50000"/>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4572000"/>
            <a:ext cx="2514600" cy="584775"/>
          </a:xfrm>
          <a:prstGeom prst="rect">
            <a:avLst/>
          </a:prstGeom>
          <a:noFill/>
        </p:spPr>
        <p:txBody>
          <a:bodyPr wrap="square" rtlCol="0">
            <a:spAutoFit/>
          </a:bodyPr>
          <a:lstStyle/>
          <a:p>
            <a:r>
              <a:rPr lang="en-US" dirty="0" smtClean="0"/>
              <a:t>Gall Bladder</a:t>
            </a:r>
          </a:p>
          <a:p>
            <a:r>
              <a:rPr lang="en-US" sz="1400" i="1" dirty="0" smtClean="0"/>
              <a:t>(Under Liver)</a:t>
            </a:r>
            <a:endParaRPr lang="en-US" sz="1400" i="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770" decel="100000"/>
                                        <p:tgtEl>
                                          <p:spTgt spid="17"/>
                                        </p:tgtEl>
                                      </p:cBhvr>
                                    </p:animEffect>
                                    <p:animScale>
                                      <p:cBhvr>
                                        <p:cTn id="14" dur="770" decel="100000"/>
                                        <p:tgtEl>
                                          <p:spTgt spid="17"/>
                                        </p:tgtEl>
                                      </p:cBhvr>
                                      <p:from x="10000" y="10000"/>
                                      <p:to x="200000" y="450000"/>
                                    </p:animScale>
                                    <p:animScale>
                                      <p:cBhvr>
                                        <p:cTn id="15" dur="1230" accel="100000" fill="hold">
                                          <p:stCondLst>
                                            <p:cond delay="770"/>
                                          </p:stCondLst>
                                        </p:cTn>
                                        <p:tgtEl>
                                          <p:spTgt spid="17"/>
                                        </p:tgtEl>
                                      </p:cBhvr>
                                      <p:from x="200000" y="450000"/>
                                      <p:to x="100000" y="100000"/>
                                    </p:animScale>
                                    <p:set>
                                      <p:cBhvr>
                                        <p:cTn id="16" dur="770" fill="hold"/>
                                        <p:tgtEl>
                                          <p:spTgt spid="17"/>
                                        </p:tgtEl>
                                        <p:attrNameLst>
                                          <p:attrName>ppt_x</p:attrName>
                                        </p:attrNameLst>
                                      </p:cBhvr>
                                      <p:to>
                                        <p:strVal val="(0.5)"/>
                                      </p:to>
                                    </p:set>
                                    <p:anim from="(0.5)" to="(#ppt_x)" calcmode="lin" valueType="num">
                                      <p:cBhvr>
                                        <p:cTn id="17" dur="1230" accel="100000" fill="hold">
                                          <p:stCondLst>
                                            <p:cond delay="770"/>
                                          </p:stCondLst>
                                        </p:cTn>
                                        <p:tgtEl>
                                          <p:spTgt spid="17"/>
                                        </p:tgtEl>
                                        <p:attrNameLst>
                                          <p:attrName>ppt_x</p:attrName>
                                        </p:attrNameLst>
                                      </p:cBhvr>
                                    </p:anim>
                                    <p:set>
                                      <p:cBhvr>
                                        <p:cTn id="18" dur="770" fill="hold"/>
                                        <p:tgtEl>
                                          <p:spTgt spid="17"/>
                                        </p:tgtEl>
                                        <p:attrNameLst>
                                          <p:attrName>ppt_y</p:attrName>
                                        </p:attrNameLst>
                                      </p:cBhvr>
                                      <p:to>
                                        <p:strVal val="(#ppt_y+0.4)"/>
                                      </p:to>
                                    </p:set>
                                    <p:anim from="(#ppt_y+0.4)" to="(#ppt_y)" calcmode="lin" valueType="num">
                                      <p:cBhvr>
                                        <p:cTn id="19" dur="1230" accel="100000" fill="hold">
                                          <p:stCondLst>
                                            <p:cond delay="770"/>
                                          </p:stCondLst>
                                        </p:cTn>
                                        <p:tgtEl>
                                          <p:spTgt spid="17"/>
                                        </p:tgtEl>
                                        <p:attrNameLst>
                                          <p:attrName>ppt_y</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from="(-#ppt_w/2)" to="(#ppt_x)" calcmode="lin" valueType="num">
                                      <p:cBhvr>
                                        <p:cTn id="24" dur="600" fill="hold">
                                          <p:stCondLst>
                                            <p:cond delay="0"/>
                                          </p:stCondLst>
                                        </p:cTn>
                                        <p:tgtEl>
                                          <p:spTgt spid="3">
                                            <p:txEl>
                                              <p:pRg st="0" end="0"/>
                                            </p:txEl>
                                          </p:spTgt>
                                        </p:tgtEl>
                                        <p:attrNameLst>
                                          <p:attrName>ppt_x</p:attrName>
                                        </p:attrNameLst>
                                      </p:cBhvr>
                                    </p:anim>
                                    <p:anim from="0" to="-1.0" calcmode="lin" valueType="num">
                                      <p:cBhvr>
                                        <p:cTn id="25" dur="200" decel="50000" autoRev="1" fill="hold">
                                          <p:stCondLst>
                                            <p:cond delay="600"/>
                                          </p:stCondLst>
                                        </p:cTn>
                                        <p:tgtEl>
                                          <p:spTgt spid="3">
                                            <p:txEl>
                                              <p:pRg st="0" end="0"/>
                                            </p:txEl>
                                          </p:spTgt>
                                        </p:tgtEl>
                                        <p:attrNameLst>
                                          <p:attrName>xshear</p:attrName>
                                        </p:attrNameLst>
                                      </p:cBhvr>
                                    </p:anim>
                                    <p:animScale>
                                      <p:cBhvr>
                                        <p:cTn id="26" dur="200" decel="100000" autoRev="1" fill="hold">
                                          <p:stCondLst>
                                            <p:cond delay="600"/>
                                          </p:stCondLst>
                                        </p:cTn>
                                        <p:tgtEl>
                                          <p:spTgt spid="3">
                                            <p:txEl>
                                              <p:pRg st="0" end="0"/>
                                            </p:txEl>
                                          </p:spTgt>
                                        </p:tgtEl>
                                      </p:cBhvr>
                                      <p:from x="100000" y="100000"/>
                                      <p:to x="80000" y="100000"/>
                                    </p:animScale>
                                    <p:anim by="(#ppt_h/3+#ppt_w*0.1)" calcmode="lin" valueType="num">
                                      <p:cBhvr additive="sum">
                                        <p:cTn id="27"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from="(-#ppt_w/2)" to="(#ppt_x)" calcmode="lin" valueType="num">
                                      <p:cBhvr>
                                        <p:cTn id="32" dur="600" fill="hold">
                                          <p:stCondLst>
                                            <p:cond delay="0"/>
                                          </p:stCondLst>
                                        </p:cTn>
                                        <p:tgtEl>
                                          <p:spTgt spid="3">
                                            <p:txEl>
                                              <p:pRg st="2" end="2"/>
                                            </p:txEl>
                                          </p:spTgt>
                                        </p:tgtEl>
                                        <p:attrNameLst>
                                          <p:attrName>ppt_x</p:attrName>
                                        </p:attrNameLst>
                                      </p:cBhvr>
                                    </p:anim>
                                    <p:anim from="0" to="-1.0" calcmode="lin" valueType="num">
                                      <p:cBhvr>
                                        <p:cTn id="33" dur="200" decel="50000" autoRev="1" fill="hold">
                                          <p:stCondLst>
                                            <p:cond delay="600"/>
                                          </p:stCondLst>
                                        </p:cTn>
                                        <p:tgtEl>
                                          <p:spTgt spid="3">
                                            <p:txEl>
                                              <p:pRg st="2" end="2"/>
                                            </p:txEl>
                                          </p:spTgt>
                                        </p:tgtEl>
                                        <p:attrNameLst>
                                          <p:attrName>xshear</p:attrName>
                                        </p:attrNameLst>
                                      </p:cBhvr>
                                    </p:anim>
                                    <p:animScale>
                                      <p:cBhvr>
                                        <p:cTn id="34" dur="200" decel="100000" autoRev="1" fill="hold">
                                          <p:stCondLst>
                                            <p:cond delay="600"/>
                                          </p:stCondLst>
                                        </p:cTn>
                                        <p:tgtEl>
                                          <p:spTgt spid="3">
                                            <p:txEl>
                                              <p:pRg st="2" end="2"/>
                                            </p:txEl>
                                          </p:spTgt>
                                        </p:tgtEl>
                                      </p:cBhvr>
                                      <p:from x="100000" y="100000"/>
                                      <p:to x="80000" y="100000"/>
                                    </p:animScale>
                                    <p:anim by="(#ppt_h/3+#ppt_w*0.1)" calcmode="lin" valueType="num">
                                      <p:cBhvr additive="sum">
                                        <p:cTn id="35"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34"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from="(-#ppt_w/2)" to="(#ppt_x)" calcmode="lin" valueType="num">
                                      <p:cBhvr>
                                        <p:cTn id="40" dur="600" fill="hold">
                                          <p:stCondLst>
                                            <p:cond delay="0"/>
                                          </p:stCondLst>
                                        </p:cTn>
                                        <p:tgtEl>
                                          <p:spTgt spid="3">
                                            <p:txEl>
                                              <p:pRg st="3" end="3"/>
                                            </p:txEl>
                                          </p:spTgt>
                                        </p:tgtEl>
                                        <p:attrNameLst>
                                          <p:attrName>ppt_x</p:attrName>
                                        </p:attrNameLst>
                                      </p:cBhvr>
                                    </p:anim>
                                    <p:anim from="0" to="-1.0" calcmode="lin" valueType="num">
                                      <p:cBhvr>
                                        <p:cTn id="41" dur="200" decel="50000" autoRev="1" fill="hold">
                                          <p:stCondLst>
                                            <p:cond delay="600"/>
                                          </p:stCondLst>
                                        </p:cTn>
                                        <p:tgtEl>
                                          <p:spTgt spid="3">
                                            <p:txEl>
                                              <p:pRg st="3" end="3"/>
                                            </p:txEl>
                                          </p:spTgt>
                                        </p:tgtEl>
                                        <p:attrNameLst>
                                          <p:attrName>xshear</p:attrName>
                                        </p:attrNameLst>
                                      </p:cBhvr>
                                    </p:anim>
                                    <p:animScale>
                                      <p:cBhvr>
                                        <p:cTn id="42" dur="200" decel="100000" autoRev="1" fill="hold">
                                          <p:stCondLst>
                                            <p:cond delay="600"/>
                                          </p:stCondLst>
                                        </p:cTn>
                                        <p:tgtEl>
                                          <p:spTgt spid="3">
                                            <p:txEl>
                                              <p:pRg st="3" end="3"/>
                                            </p:txEl>
                                          </p:spTgt>
                                        </p:tgtEl>
                                      </p:cBhvr>
                                      <p:from x="100000" y="100000"/>
                                      <p:to x="80000" y="100000"/>
                                    </p:animScale>
                                    <p:anim by="(#ppt_h/3+#ppt_w*0.1)" calcmode="lin" valueType="num">
                                      <p:cBhvr additive="sum">
                                        <p:cTn id="43"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44" fill="hold">
                      <p:stCondLst>
                        <p:cond delay="indefinite"/>
                      </p:stCondLst>
                      <p:childTnLst>
                        <p:par>
                          <p:cTn id="45" fill="hold">
                            <p:stCondLst>
                              <p:cond delay="0"/>
                            </p:stCondLst>
                            <p:childTnLst>
                              <p:par>
                                <p:cTn id="46" presetID="34"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from="(-#ppt_w/2)" to="(#ppt_x)" calcmode="lin" valueType="num">
                                      <p:cBhvr>
                                        <p:cTn id="48" dur="600" fill="hold">
                                          <p:stCondLst>
                                            <p:cond delay="0"/>
                                          </p:stCondLst>
                                        </p:cTn>
                                        <p:tgtEl>
                                          <p:spTgt spid="3">
                                            <p:txEl>
                                              <p:pRg st="5" end="5"/>
                                            </p:txEl>
                                          </p:spTgt>
                                        </p:tgtEl>
                                        <p:attrNameLst>
                                          <p:attrName>ppt_x</p:attrName>
                                        </p:attrNameLst>
                                      </p:cBhvr>
                                    </p:anim>
                                    <p:anim from="0" to="-1.0" calcmode="lin" valueType="num">
                                      <p:cBhvr>
                                        <p:cTn id="49" dur="200" decel="50000" autoRev="1" fill="hold">
                                          <p:stCondLst>
                                            <p:cond delay="600"/>
                                          </p:stCondLst>
                                        </p:cTn>
                                        <p:tgtEl>
                                          <p:spTgt spid="3">
                                            <p:txEl>
                                              <p:pRg st="5" end="5"/>
                                            </p:txEl>
                                          </p:spTgt>
                                        </p:tgtEl>
                                        <p:attrNameLst>
                                          <p:attrName>xshear</p:attrName>
                                        </p:attrNameLst>
                                      </p:cBhvr>
                                    </p:anim>
                                    <p:animScale>
                                      <p:cBhvr>
                                        <p:cTn id="50" dur="200" decel="100000" autoRev="1" fill="hold">
                                          <p:stCondLst>
                                            <p:cond delay="600"/>
                                          </p:stCondLst>
                                        </p:cTn>
                                        <p:tgtEl>
                                          <p:spTgt spid="3">
                                            <p:txEl>
                                              <p:pRg st="5" end="5"/>
                                            </p:txEl>
                                          </p:spTgt>
                                        </p:tgtEl>
                                      </p:cBhvr>
                                      <p:from x="100000" y="100000"/>
                                      <p:to x="80000" y="100000"/>
                                    </p:animScale>
                                    <p:anim by="(#ppt_h/3+#ppt_w*0.1)" calcmode="lin" valueType="num">
                                      <p:cBhvr additive="sum">
                                        <p:cTn id="51"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Gall Bladder</a:t>
            </a:r>
          </a:p>
        </p:txBody>
      </p:sp>
      <p:sp>
        <p:nvSpPr>
          <p:cNvPr id="11267" name="Rectangle 3"/>
          <p:cNvSpPr>
            <a:spLocks noGrp="1" noChangeArrowheads="1"/>
          </p:cNvSpPr>
          <p:nvPr>
            <p:ph type="body" sz="half" idx="1"/>
          </p:nvPr>
        </p:nvSpPr>
        <p:spPr/>
        <p:txBody>
          <a:bodyPr/>
          <a:lstStyle/>
          <a:p>
            <a:r>
              <a:rPr lang="en-US" sz="2800" dirty="0"/>
              <a:t>Accessory organ</a:t>
            </a:r>
          </a:p>
          <a:p>
            <a:r>
              <a:rPr lang="en-US" sz="2800" dirty="0"/>
              <a:t>Stores bile</a:t>
            </a:r>
          </a:p>
          <a:p>
            <a:pPr lvl="1"/>
            <a:r>
              <a:rPr lang="en-US" sz="2800" dirty="0" smtClean="0"/>
              <a:t>Bile helps </a:t>
            </a:r>
            <a:r>
              <a:rPr lang="en-US" sz="2800" dirty="0"/>
              <a:t>digest fat</a:t>
            </a:r>
          </a:p>
        </p:txBody>
      </p:sp>
      <p:pic>
        <p:nvPicPr>
          <p:cNvPr id="11268" name="Picture 4" descr="digestion_med"/>
          <p:cNvPicPr>
            <a:picLocks noChangeAspect="1" noChangeArrowheads="1"/>
          </p:cNvPicPr>
          <p:nvPr>
            <p:ph sz="half" idx="2"/>
          </p:nvPr>
        </p:nvPicPr>
        <p:blipFill>
          <a:blip r:embed="rId2" cstate="print"/>
          <a:srcRect/>
          <a:stretch>
            <a:fillRect/>
          </a:stretch>
        </p:blipFill>
        <p:spPr>
          <a:xfrm>
            <a:off x="4964113" y="1600200"/>
            <a:ext cx="3405187" cy="4525963"/>
          </a:xfrm>
          <a:noFill/>
          <a:ln/>
        </p:spPr>
      </p:pic>
      <p:sp>
        <p:nvSpPr>
          <p:cNvPr id="11270" name="Oval 6"/>
          <p:cNvSpPr>
            <a:spLocks noChangeArrowheads="1"/>
          </p:cNvSpPr>
          <p:nvPr/>
        </p:nvSpPr>
        <p:spPr bwMode="auto">
          <a:xfrm>
            <a:off x="6324600" y="3810000"/>
            <a:ext cx="533400" cy="838200"/>
          </a:xfrm>
          <a:prstGeom prst="ellipse">
            <a:avLst/>
          </a:prstGeom>
          <a:noFill/>
          <a:ln w="57150">
            <a:solidFill>
              <a:srgbClr val="FF0000"/>
            </a:solidFill>
            <a:round/>
            <a:headEnd/>
            <a:tailEnd/>
          </a:ln>
          <a:effectLst/>
        </p:spPr>
        <p:txBody>
          <a:bodyPr wrap="none" anchor="ctr"/>
          <a:lstStyle/>
          <a:p>
            <a:endParaRPr lang="en-US"/>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a:t>
            </a:r>
            <a:endParaRPr lang="en-US" dirty="0"/>
          </a:p>
        </p:txBody>
      </p:sp>
      <p:sp>
        <p:nvSpPr>
          <p:cNvPr id="3" name="Content Placeholder 2"/>
          <p:cNvSpPr>
            <a:spLocks noGrp="1"/>
          </p:cNvSpPr>
          <p:nvPr>
            <p:ph idx="1"/>
          </p:nvPr>
        </p:nvSpPr>
        <p:spPr>
          <a:xfrm>
            <a:off x="304800" y="1600200"/>
            <a:ext cx="4267200" cy="4525963"/>
          </a:xfrm>
        </p:spPr>
        <p:txBody>
          <a:bodyPr/>
          <a:lstStyle/>
          <a:p>
            <a:r>
              <a:rPr lang="en-US" dirty="0" smtClean="0"/>
              <a:t>Blood from the intestines enters to the liver, carrying nutrients, vitamins and minerals, and other products from digestion. </a:t>
            </a:r>
            <a:endParaRPr lang="en-US" dirty="0" smtClean="0"/>
          </a:p>
          <a:p>
            <a:endParaRPr lang="en-US" dirty="0" smtClean="0"/>
          </a:p>
          <a:p>
            <a:r>
              <a:rPr lang="en-US" dirty="0" smtClean="0"/>
              <a:t>The liver is like a food-processing factory with more than 200 different jobs. It stores some nutrients, changes them from one form to another, and releases them into the blood according to the activities and needs of the body.</a:t>
            </a:r>
          </a:p>
          <a:p>
            <a:endParaRPr lang="en-US" dirty="0"/>
          </a:p>
        </p:txBody>
      </p:sp>
      <p:pic>
        <p:nvPicPr>
          <p:cNvPr id="4" name="Content Placeholder 4" descr="untitled.bmp"/>
          <p:cNvPicPr>
            <a:picLocks noChangeAspect="1"/>
          </p:cNvPicPr>
          <p:nvPr/>
        </p:nvPicPr>
        <p:blipFill>
          <a:blip r:embed="rId2" cstate="print"/>
          <a:srcRect l="-2187" t="20203" b="14135"/>
          <a:stretch>
            <a:fillRect/>
          </a:stretch>
        </p:blipFill>
        <p:spPr bwMode="auto">
          <a:xfrm>
            <a:off x="4941953" y="1828800"/>
            <a:ext cx="4202047" cy="3505200"/>
          </a:xfrm>
          <a:prstGeom prst="rect">
            <a:avLst/>
          </a:prstGeom>
          <a:noFill/>
          <a:ln w="9525">
            <a:noFill/>
            <a:miter lim="800000"/>
            <a:headEnd/>
            <a:tailEnd/>
          </a:ln>
        </p:spPr>
      </p:pic>
      <p:sp>
        <p:nvSpPr>
          <p:cNvPr id="5" name="TextBox 4"/>
          <p:cNvSpPr txBox="1"/>
          <p:nvPr/>
        </p:nvSpPr>
        <p:spPr>
          <a:xfrm>
            <a:off x="5170553" y="2209800"/>
            <a:ext cx="1600200" cy="369332"/>
          </a:xfrm>
          <a:prstGeom prst="rect">
            <a:avLst/>
          </a:prstGeom>
          <a:noFill/>
        </p:spPr>
        <p:txBody>
          <a:bodyPr wrap="square" rtlCol="0">
            <a:spAutoFit/>
          </a:bodyPr>
          <a:lstStyle/>
          <a:p>
            <a:r>
              <a:rPr lang="en-US" dirty="0" smtClean="0"/>
              <a:t>Mouth</a:t>
            </a:r>
            <a:endParaRPr lang="en-US" dirty="0"/>
          </a:p>
        </p:txBody>
      </p:sp>
      <p:sp>
        <p:nvSpPr>
          <p:cNvPr id="6" name="TextBox 5"/>
          <p:cNvSpPr txBox="1"/>
          <p:nvPr/>
        </p:nvSpPr>
        <p:spPr>
          <a:xfrm>
            <a:off x="5170553" y="2819400"/>
            <a:ext cx="1600200" cy="369332"/>
          </a:xfrm>
          <a:prstGeom prst="rect">
            <a:avLst/>
          </a:prstGeom>
          <a:noFill/>
        </p:spPr>
        <p:txBody>
          <a:bodyPr wrap="square" rtlCol="0">
            <a:spAutoFit/>
          </a:bodyPr>
          <a:lstStyle/>
          <a:p>
            <a:r>
              <a:rPr lang="en-US" dirty="0" smtClean="0"/>
              <a:t>Esophagus</a:t>
            </a:r>
            <a:endParaRPr lang="en-US" dirty="0"/>
          </a:p>
        </p:txBody>
      </p:sp>
      <p:sp>
        <p:nvSpPr>
          <p:cNvPr id="7" name="TextBox 6"/>
          <p:cNvSpPr txBox="1"/>
          <p:nvPr/>
        </p:nvSpPr>
        <p:spPr>
          <a:xfrm>
            <a:off x="5170553" y="53340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sp>
        <p:nvSpPr>
          <p:cNvPr id="8" name="TextBox 7"/>
          <p:cNvSpPr txBox="1"/>
          <p:nvPr/>
        </p:nvSpPr>
        <p:spPr>
          <a:xfrm>
            <a:off x="7761353" y="4114800"/>
            <a:ext cx="1600200" cy="338554"/>
          </a:xfrm>
          <a:prstGeom prst="rect">
            <a:avLst/>
          </a:prstGeom>
          <a:noFill/>
        </p:spPr>
        <p:txBody>
          <a:bodyPr wrap="square" rtlCol="0">
            <a:spAutoFit/>
          </a:bodyPr>
          <a:lstStyle/>
          <a:p>
            <a:r>
              <a:rPr lang="en-US" sz="1600" dirty="0" smtClean="0"/>
              <a:t>Small Intestine</a:t>
            </a:r>
            <a:endParaRPr lang="en-US" sz="1600" dirty="0"/>
          </a:p>
        </p:txBody>
      </p:sp>
      <p:sp>
        <p:nvSpPr>
          <p:cNvPr id="9" name="TextBox 8"/>
          <p:cNvSpPr txBox="1"/>
          <p:nvPr/>
        </p:nvSpPr>
        <p:spPr>
          <a:xfrm>
            <a:off x="5257800" y="4267200"/>
            <a:ext cx="1600200" cy="338554"/>
          </a:xfrm>
          <a:prstGeom prst="rect">
            <a:avLst/>
          </a:prstGeom>
          <a:noFill/>
        </p:spPr>
        <p:txBody>
          <a:bodyPr wrap="square" rtlCol="0">
            <a:spAutoFit/>
          </a:bodyPr>
          <a:lstStyle/>
          <a:p>
            <a:r>
              <a:rPr lang="en-US" sz="1600" dirty="0" smtClean="0"/>
              <a:t>Large Intestine</a:t>
            </a:r>
            <a:endParaRPr lang="en-US" sz="1600" dirty="0"/>
          </a:p>
        </p:txBody>
      </p:sp>
      <p:sp>
        <p:nvSpPr>
          <p:cNvPr id="10" name="TextBox 9"/>
          <p:cNvSpPr txBox="1"/>
          <p:nvPr/>
        </p:nvSpPr>
        <p:spPr>
          <a:xfrm>
            <a:off x="8077200" y="4572000"/>
            <a:ext cx="1219200" cy="584775"/>
          </a:xfrm>
          <a:prstGeom prst="rect">
            <a:avLst/>
          </a:prstGeom>
          <a:noFill/>
        </p:spPr>
        <p:txBody>
          <a:bodyPr wrap="square" rtlCol="0">
            <a:spAutoFit/>
          </a:bodyPr>
          <a:lstStyle/>
          <a:p>
            <a:r>
              <a:rPr lang="en-US" sz="1600" dirty="0" smtClean="0"/>
              <a:t>Rectum &amp; Anus</a:t>
            </a:r>
            <a:endParaRPr lang="en-US" sz="1600" dirty="0"/>
          </a:p>
        </p:txBody>
      </p:sp>
      <p:sp>
        <p:nvSpPr>
          <p:cNvPr id="11" name="TextBox 10"/>
          <p:cNvSpPr txBox="1"/>
          <p:nvPr/>
        </p:nvSpPr>
        <p:spPr>
          <a:xfrm>
            <a:off x="8077200" y="3886200"/>
            <a:ext cx="1219200" cy="338554"/>
          </a:xfrm>
          <a:prstGeom prst="rect">
            <a:avLst/>
          </a:prstGeom>
          <a:noFill/>
        </p:spPr>
        <p:txBody>
          <a:bodyPr wrap="square" rtlCol="0">
            <a:spAutoFit/>
          </a:bodyPr>
          <a:lstStyle/>
          <a:p>
            <a:r>
              <a:rPr lang="en-US" sz="1600" dirty="0" smtClean="0"/>
              <a:t>Pancreas</a:t>
            </a:r>
            <a:endParaRPr lang="en-US" sz="1600" dirty="0"/>
          </a:p>
        </p:txBody>
      </p:sp>
      <p:sp>
        <p:nvSpPr>
          <p:cNvPr id="12" name="TextBox 11"/>
          <p:cNvSpPr txBox="1"/>
          <p:nvPr/>
        </p:nvSpPr>
        <p:spPr>
          <a:xfrm>
            <a:off x="8077200" y="3429000"/>
            <a:ext cx="1600200" cy="369332"/>
          </a:xfrm>
          <a:prstGeom prst="rect">
            <a:avLst/>
          </a:prstGeom>
          <a:noFill/>
        </p:spPr>
        <p:txBody>
          <a:bodyPr wrap="square" rtlCol="0">
            <a:spAutoFit/>
          </a:bodyPr>
          <a:lstStyle/>
          <a:p>
            <a:r>
              <a:rPr lang="en-US" dirty="0" smtClean="0"/>
              <a:t>Stomach</a:t>
            </a:r>
            <a:endParaRPr lang="en-US" dirty="0"/>
          </a:p>
        </p:txBody>
      </p:sp>
      <p:sp>
        <p:nvSpPr>
          <p:cNvPr id="13" name="TextBox 12"/>
          <p:cNvSpPr txBox="1"/>
          <p:nvPr/>
        </p:nvSpPr>
        <p:spPr>
          <a:xfrm>
            <a:off x="5257800" y="3276600"/>
            <a:ext cx="1219200" cy="338554"/>
          </a:xfrm>
          <a:prstGeom prst="rect">
            <a:avLst/>
          </a:prstGeom>
          <a:noFill/>
        </p:spPr>
        <p:txBody>
          <a:bodyPr wrap="square" rtlCol="0">
            <a:spAutoFit/>
          </a:bodyPr>
          <a:lstStyle/>
          <a:p>
            <a:r>
              <a:rPr lang="en-US" sz="1600" dirty="0" smtClean="0"/>
              <a:t>Liver</a:t>
            </a:r>
            <a:endParaRPr lang="en-US" sz="1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Liver</a:t>
            </a:r>
          </a:p>
        </p:txBody>
      </p:sp>
      <p:sp>
        <p:nvSpPr>
          <p:cNvPr id="15363" name="Rectangle 3"/>
          <p:cNvSpPr>
            <a:spLocks noGrp="1" noChangeArrowheads="1"/>
          </p:cNvSpPr>
          <p:nvPr>
            <p:ph type="body" sz="half" idx="1"/>
          </p:nvPr>
        </p:nvSpPr>
        <p:spPr/>
        <p:txBody>
          <a:bodyPr/>
          <a:lstStyle/>
          <a:p>
            <a:r>
              <a:rPr lang="en-US" sz="2800" dirty="0"/>
              <a:t>Accessory organ</a:t>
            </a:r>
          </a:p>
          <a:p>
            <a:pPr lvl="1"/>
            <a:r>
              <a:rPr lang="en-US" sz="2800" dirty="0"/>
              <a:t>Has many jobs</a:t>
            </a:r>
          </a:p>
          <a:p>
            <a:pPr lvl="1"/>
            <a:r>
              <a:rPr lang="en-US" sz="2800" dirty="0"/>
              <a:t>Produces bile to help digest </a:t>
            </a:r>
            <a:r>
              <a:rPr lang="en-US" sz="2800" dirty="0" smtClean="0"/>
              <a:t>fat.</a:t>
            </a:r>
            <a:endParaRPr lang="en-US" sz="2800" dirty="0"/>
          </a:p>
        </p:txBody>
      </p:sp>
      <p:pic>
        <p:nvPicPr>
          <p:cNvPr id="39938" name="Picture 2" descr="http://www.wpclipart.com/medical/anatomy/organs_various/Liver_and_Nearby_Organs.jpg"/>
          <p:cNvPicPr>
            <a:picLocks noChangeAspect="1" noChangeArrowheads="1"/>
          </p:cNvPicPr>
          <p:nvPr/>
        </p:nvPicPr>
        <p:blipFill>
          <a:blip r:embed="rId2" cstate="print"/>
          <a:srcRect/>
          <a:stretch>
            <a:fillRect/>
          </a:stretch>
        </p:blipFill>
        <p:spPr bwMode="auto">
          <a:xfrm>
            <a:off x="4419600" y="1447800"/>
            <a:ext cx="3962399" cy="3962400"/>
          </a:xfrm>
          <a:prstGeom prst="rect">
            <a:avLst/>
          </a:prstGeom>
          <a:noFill/>
        </p:spPr>
      </p:pic>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a:xfrm>
            <a:off x="457200" y="1600200"/>
            <a:ext cx="6553200" cy="4525963"/>
          </a:xfrm>
        </p:spPr>
        <p:txBody>
          <a:bodyPr/>
          <a:lstStyle/>
          <a:p>
            <a:r>
              <a:rPr lang="en-US" dirty="0" smtClean="0"/>
              <a:t>This </a:t>
            </a:r>
            <a:r>
              <a:rPr lang="en-US" dirty="0" smtClean="0"/>
              <a:t>PowerPoint </a:t>
            </a:r>
            <a:r>
              <a:rPr lang="en-US" dirty="0" smtClean="0"/>
              <a:t>was adapted from two digestive system </a:t>
            </a:r>
            <a:r>
              <a:rPr lang="en-US" dirty="0" smtClean="0"/>
              <a:t>power points </a:t>
            </a:r>
            <a:r>
              <a:rPr lang="en-US" dirty="0" smtClean="0"/>
              <a:t>from M. Poarch </a:t>
            </a:r>
            <a:r>
              <a:rPr lang="en-US" dirty="0" smtClean="0">
                <a:hlinkClick r:id="rId2"/>
              </a:rPr>
              <a:t>www.science-class.net</a:t>
            </a:r>
            <a:r>
              <a:rPr lang="en-US" dirty="0" smtClean="0"/>
              <a:t> </a:t>
            </a:r>
            <a:endParaRPr lang="en-US" dirty="0" smtClean="0"/>
          </a:p>
          <a:p>
            <a:pPr lvl="1"/>
            <a:r>
              <a:rPr lang="en-US" dirty="0" smtClean="0">
                <a:hlinkClick r:id="rId3"/>
              </a:rPr>
              <a:t>http://</a:t>
            </a:r>
            <a:r>
              <a:rPr lang="en-US" dirty="0" smtClean="0">
                <a:hlinkClick r:id="rId3"/>
              </a:rPr>
              <a:t>www.science-class.net/PowerPoints/Digestion.htm</a:t>
            </a:r>
            <a:endParaRPr lang="en-US" dirty="0" smtClean="0"/>
          </a:p>
          <a:p>
            <a:pPr lvl="1"/>
            <a:r>
              <a:rPr lang="en-US" dirty="0" smtClean="0">
                <a:hlinkClick r:id="rId4"/>
              </a:rPr>
              <a:t>http://</a:t>
            </a:r>
            <a:r>
              <a:rPr lang="en-US" dirty="0" smtClean="0">
                <a:hlinkClick r:id="rId4"/>
              </a:rPr>
              <a:t>www.science-class.net/PowerPoints/Digestives_system_structures.htm</a:t>
            </a:r>
            <a:endParaRPr lang="en-US" dirty="0" smtClean="0"/>
          </a:p>
          <a:p>
            <a:r>
              <a:rPr lang="en-US" dirty="0" smtClean="0">
                <a:hlinkClick r:id="rId5"/>
              </a:rPr>
              <a:t>www.kidshealth.org</a:t>
            </a:r>
            <a:endParaRPr lang="en-US" dirty="0" smtClean="0"/>
          </a:p>
          <a:p>
            <a:pPr>
              <a:buNone/>
            </a:pPr>
            <a:endParaRPr lang="en-US" dirty="0"/>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t>How is food digested?</a:t>
            </a:r>
          </a:p>
        </p:txBody>
      </p:sp>
      <p:sp>
        <p:nvSpPr>
          <p:cNvPr id="5123" name="Rectangle 3"/>
          <p:cNvSpPr>
            <a:spLocks noGrp="1" noChangeArrowheads="1"/>
          </p:cNvSpPr>
          <p:nvPr>
            <p:ph type="body" idx="1"/>
          </p:nvPr>
        </p:nvSpPr>
        <p:spPr>
          <a:xfrm>
            <a:off x="457200" y="1600200"/>
            <a:ext cx="6629400" cy="4525963"/>
          </a:xfrm>
        </p:spPr>
        <p:txBody>
          <a:bodyPr/>
          <a:lstStyle/>
          <a:p>
            <a:pPr>
              <a:buFont typeface="Wingdings" pitchFamily="2" charset="2"/>
              <a:buNone/>
            </a:pPr>
            <a:r>
              <a:rPr lang="en-US" sz="2400" dirty="0"/>
              <a:t>Digestion involves:</a:t>
            </a:r>
          </a:p>
          <a:p>
            <a:pPr>
              <a:buFont typeface="Wingdings" pitchFamily="2" charset="2"/>
              <a:buNone/>
            </a:pPr>
            <a:endParaRPr lang="en-US" sz="2400" dirty="0"/>
          </a:p>
          <a:p>
            <a:r>
              <a:rPr lang="en-US" sz="2400" dirty="0" smtClean="0"/>
              <a:t>Mechanical digestion</a:t>
            </a:r>
          </a:p>
          <a:p>
            <a:pPr lvl="1"/>
            <a:r>
              <a:rPr lang="en-US" sz="2400" dirty="0" smtClean="0"/>
              <a:t>Breaking </a:t>
            </a:r>
            <a:r>
              <a:rPr lang="en-US" sz="2400" dirty="0"/>
              <a:t>down of food into smaller pieces</a:t>
            </a:r>
          </a:p>
          <a:p>
            <a:pPr lvl="1"/>
            <a:r>
              <a:rPr lang="en-US" sz="2400" dirty="0"/>
              <a:t>The mixing of food</a:t>
            </a:r>
          </a:p>
          <a:p>
            <a:r>
              <a:rPr lang="en-US" sz="2400" dirty="0"/>
              <a:t>Movement through the digestive tract</a:t>
            </a:r>
          </a:p>
          <a:p>
            <a:r>
              <a:rPr lang="en-US" sz="2400" dirty="0"/>
              <a:t>Chemical breakdown of the large molecules of food into smaller molecules. </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T</a:t>
            </a:r>
            <a:r>
              <a:rPr lang="en-US" dirty="0" smtClean="0"/>
              <a:t>he </a:t>
            </a:r>
            <a:r>
              <a:rPr lang="en-US" dirty="0"/>
              <a:t>digestive system</a:t>
            </a:r>
          </a:p>
        </p:txBody>
      </p:sp>
      <p:sp>
        <p:nvSpPr>
          <p:cNvPr id="3075" name="Rectangle 3"/>
          <p:cNvSpPr>
            <a:spLocks noGrp="1" noChangeArrowheads="1"/>
          </p:cNvSpPr>
          <p:nvPr>
            <p:ph type="body" idx="1"/>
          </p:nvPr>
        </p:nvSpPr>
        <p:spPr>
          <a:xfrm>
            <a:off x="457200" y="1600200"/>
            <a:ext cx="6477000" cy="4525963"/>
          </a:xfrm>
        </p:spPr>
        <p:txBody>
          <a:bodyPr/>
          <a:lstStyle/>
          <a:p>
            <a:r>
              <a:rPr lang="en-US" sz="2800" dirty="0"/>
              <a:t>The digestive tract is a series of hollow organs joined in a tube from the mouth to the anus.  Food passes through the digestive tract.</a:t>
            </a:r>
          </a:p>
          <a:p>
            <a:pPr>
              <a:buFont typeface="Wingdings" pitchFamily="2" charset="2"/>
              <a:buNone/>
            </a:pPr>
            <a:endParaRPr lang="en-US" sz="2800" dirty="0"/>
          </a:p>
          <a:p>
            <a:r>
              <a:rPr lang="en-US" sz="2800" dirty="0"/>
              <a:t>Accessory organs include the liver, gall bladder, and pancreas.  Food does not pass through these organs.</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514600"/>
            <a:ext cx="6324600" cy="669926"/>
          </a:xfrm>
        </p:spPr>
        <p:txBody>
          <a:bodyPr/>
          <a:lstStyle/>
          <a:p>
            <a:r>
              <a:rPr lang="en-US" dirty="0" smtClean="0"/>
              <a:t>Organs of the Digestive System</a:t>
            </a:r>
            <a:endParaRPr lang="en-US" dirty="0"/>
          </a:p>
        </p:txBody>
      </p:sp>
      <p:sp>
        <p:nvSpPr>
          <p:cNvPr id="5" name="Subtitle 4"/>
          <p:cNvSpPr>
            <a:spLocks noGrp="1"/>
          </p:cNvSpPr>
          <p:nvPr>
            <p:ph type="subTitle" idx="1"/>
          </p:nvPr>
        </p:nvSpPr>
        <p:spPr>
          <a:xfrm>
            <a:off x="304800" y="3810000"/>
            <a:ext cx="6400800" cy="381000"/>
          </a:xfrm>
        </p:spPr>
        <p:txBody>
          <a:bodyPr/>
          <a:lstStyle/>
          <a:p>
            <a:r>
              <a:rPr lang="en-US" dirty="0" smtClean="0"/>
              <a:t>System → Organs → Tissue → Cells</a:t>
            </a:r>
            <a:endParaRPr lang="en-U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Mouth</a:t>
            </a:r>
            <a:endParaRPr lang="en-US" dirty="0"/>
          </a:p>
        </p:txBody>
      </p:sp>
      <p:sp>
        <p:nvSpPr>
          <p:cNvPr id="3" name="Content Placeholder 2"/>
          <p:cNvSpPr>
            <a:spLocks noGrp="1"/>
          </p:cNvSpPr>
          <p:nvPr>
            <p:ph sz="half" idx="1"/>
          </p:nvPr>
        </p:nvSpPr>
        <p:spPr>
          <a:xfrm>
            <a:off x="304800" y="1600200"/>
            <a:ext cx="4343400" cy="4525963"/>
          </a:xfrm>
        </p:spPr>
        <p:txBody>
          <a:bodyPr/>
          <a:lstStyle/>
          <a:p>
            <a:r>
              <a:rPr lang="en-US" dirty="0" smtClean="0"/>
              <a:t>Both mechanical &amp; chemical digestion occurs here. </a:t>
            </a:r>
          </a:p>
          <a:p>
            <a:pPr lvl="1"/>
            <a:r>
              <a:rPr lang="en-US" dirty="0" smtClean="0"/>
              <a:t>Teeth bite off and chew food into a soft pulp that is easy to </a:t>
            </a:r>
            <a:r>
              <a:rPr lang="en-US" dirty="0" smtClean="0"/>
              <a:t>swallow.</a:t>
            </a:r>
          </a:p>
          <a:p>
            <a:pPr lvl="1"/>
            <a:r>
              <a:rPr lang="en-US" dirty="0" smtClean="0"/>
              <a:t>Chewing mixes the food with saliva, from salivary glands around the mouth and face, to make it moist and easy to swallow.</a:t>
            </a:r>
          </a:p>
          <a:p>
            <a:pPr lvl="1"/>
            <a:endParaRPr lang="en-US" dirty="0"/>
          </a:p>
        </p:txBody>
      </p:sp>
      <p:pic>
        <p:nvPicPr>
          <p:cNvPr id="5" name="Content Placeholder 4" descr="untitled.bmp"/>
          <p:cNvPicPr>
            <a:picLocks noGrp="1" noChangeAspect="1"/>
          </p:cNvPicPr>
          <p:nvPr>
            <p:ph sz="half" idx="2"/>
          </p:nvPr>
        </p:nvPicPr>
        <p:blipFill>
          <a:blip r:embed="rId2" cstate="print"/>
          <a:srcRect l="-2187" t="20203" b="14135"/>
          <a:stretch>
            <a:fillRect/>
          </a:stretch>
        </p:blipFill>
        <p:spPr>
          <a:xfrm>
            <a:off x="4724400" y="1981200"/>
            <a:ext cx="4202047" cy="3505200"/>
          </a:xfrm>
        </p:spPr>
      </p:pic>
      <p:sp>
        <p:nvSpPr>
          <p:cNvPr id="6" name="TextBox 5"/>
          <p:cNvSpPr txBox="1"/>
          <p:nvPr/>
        </p:nvSpPr>
        <p:spPr>
          <a:xfrm>
            <a:off x="4953000" y="2362200"/>
            <a:ext cx="1600200" cy="369332"/>
          </a:xfrm>
          <a:prstGeom prst="rect">
            <a:avLst/>
          </a:prstGeom>
          <a:noFill/>
        </p:spPr>
        <p:txBody>
          <a:bodyPr wrap="square" rtlCol="0">
            <a:spAutoFit/>
          </a:bodyPr>
          <a:lstStyle/>
          <a:p>
            <a:r>
              <a:rPr lang="en-US" dirty="0" smtClean="0"/>
              <a:t>Mouth</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
                                            <p:txEl>
                                              <p:pRg st="2" end="2"/>
                                            </p:txEl>
                                          </p:spTgt>
                                        </p:tgtEl>
                                        <p:attrNameLst>
                                          <p:attrName>ppt_x</p:attrName>
                                        </p:attrNameLst>
                                      </p:cBhvr>
                                    </p:anim>
                                    <p:anim from="0" to="-1.0" calcmode="lin" valueType="num">
                                      <p:cBhvr>
                                        <p:cTn id="29" dur="200" decel="50000" autoRev="1" fill="hold">
                                          <p:stCondLst>
                                            <p:cond delay="600"/>
                                          </p:stCondLst>
                                        </p:cTn>
                                        <p:tgtEl>
                                          <p:spTgt spid="3">
                                            <p:txEl>
                                              <p:pRg st="2" end="2"/>
                                            </p:txEl>
                                          </p:spTgt>
                                        </p:tgtEl>
                                        <p:attrNameLst>
                                          <p:attrName>xshear</p:attrName>
                                        </p:attrNameLst>
                                      </p:cBhvr>
                                    </p:anim>
                                    <p:animScale>
                                      <p:cBhvr>
                                        <p:cTn id="30" dur="200" decel="100000" autoRev="1" fill="hold">
                                          <p:stCondLst>
                                            <p:cond delay="600"/>
                                          </p:stCondLst>
                                        </p:cTn>
                                        <p:tgtEl>
                                          <p:spTgt spid="3">
                                            <p:txEl>
                                              <p:pRg st="2" end="2"/>
                                            </p:txEl>
                                          </p:spTgt>
                                        </p:tgtEl>
                                      </p:cBhvr>
                                      <p:from x="100000" y="100000"/>
                                      <p:to x="80000" y="100000"/>
                                    </p:animScale>
                                    <p:anim by="(#ppt_h/3+#ppt_w*0.1)" calcmode="lin" valueType="num">
                                      <p:cBhvr additive="sum">
                                        <p:cTn id="31"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Mouth</a:t>
            </a:r>
          </a:p>
        </p:txBody>
      </p:sp>
      <p:sp>
        <p:nvSpPr>
          <p:cNvPr id="3075" name="Rectangle 3"/>
          <p:cNvSpPr>
            <a:spLocks noGrp="1" noChangeArrowheads="1"/>
          </p:cNvSpPr>
          <p:nvPr>
            <p:ph type="body" sz="half" idx="1"/>
          </p:nvPr>
        </p:nvSpPr>
        <p:spPr/>
        <p:txBody>
          <a:bodyPr/>
          <a:lstStyle/>
          <a:p>
            <a:r>
              <a:rPr lang="en-US" sz="2800" dirty="0"/>
              <a:t>Mechanical digestion </a:t>
            </a:r>
            <a:r>
              <a:rPr lang="en-US" sz="2800" dirty="0" smtClean="0"/>
              <a:t>– teeth</a:t>
            </a:r>
          </a:p>
          <a:p>
            <a:pPr lvl="1"/>
            <a:r>
              <a:rPr lang="en-US" sz="2800" dirty="0" smtClean="0"/>
              <a:t>Bite &amp; chew food</a:t>
            </a:r>
          </a:p>
          <a:p>
            <a:r>
              <a:rPr lang="en-US" sz="2800" dirty="0" smtClean="0"/>
              <a:t>Chemical digestion</a:t>
            </a:r>
          </a:p>
          <a:p>
            <a:pPr lvl="1"/>
            <a:r>
              <a:rPr lang="en-US" sz="2800" dirty="0" smtClean="0"/>
              <a:t> saliva</a:t>
            </a:r>
          </a:p>
          <a:p>
            <a:pPr lvl="1">
              <a:buNone/>
            </a:pPr>
            <a:endParaRPr lang="en-US" sz="2800" dirty="0"/>
          </a:p>
          <a:p>
            <a:pPr>
              <a:buNone/>
            </a:pPr>
            <a:endParaRPr lang="en-US" sz="2800" dirty="0"/>
          </a:p>
          <a:p>
            <a:pPr>
              <a:buFontTx/>
              <a:buNone/>
            </a:pPr>
            <a:endParaRPr lang="en-US" sz="2800" dirty="0"/>
          </a:p>
        </p:txBody>
      </p:sp>
      <p:pic>
        <p:nvPicPr>
          <p:cNvPr id="3076" name="Picture 4" descr="MCHM00047_0000[1]"/>
          <p:cNvPicPr>
            <a:picLocks noChangeAspect="1" noChangeArrowheads="1"/>
          </p:cNvPicPr>
          <p:nvPr>
            <p:ph sz="half" idx="2"/>
          </p:nvPr>
        </p:nvPicPr>
        <p:blipFill>
          <a:blip r:embed="rId2" cstate="print"/>
          <a:srcRect/>
          <a:stretch>
            <a:fillRect/>
          </a:stretch>
        </p:blipFill>
        <p:spPr>
          <a:xfrm>
            <a:off x="4859338" y="2128838"/>
            <a:ext cx="3614737" cy="3468687"/>
          </a:xfrm>
          <a:noFill/>
          <a:ln/>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Esophagus</a:t>
            </a:r>
            <a:endParaRPr lang="en-US" dirty="0"/>
          </a:p>
        </p:txBody>
      </p:sp>
      <p:sp>
        <p:nvSpPr>
          <p:cNvPr id="3" name="Content Placeholder 2"/>
          <p:cNvSpPr>
            <a:spLocks noGrp="1"/>
          </p:cNvSpPr>
          <p:nvPr>
            <p:ph sz="half" idx="1"/>
          </p:nvPr>
        </p:nvSpPr>
        <p:spPr>
          <a:xfrm>
            <a:off x="0" y="1447800"/>
            <a:ext cx="4038600" cy="4525963"/>
          </a:xfrm>
        </p:spPr>
        <p:txBody>
          <a:bodyPr/>
          <a:lstStyle/>
          <a:p>
            <a:r>
              <a:rPr lang="en-US" dirty="0" smtClean="0"/>
              <a:t>The esophagus is a muscular tube. It takes food from the throat and pushes it down through the neck, and into the stomach. </a:t>
            </a:r>
          </a:p>
          <a:p>
            <a:r>
              <a:rPr lang="en-US" dirty="0" smtClean="0"/>
              <a:t>It moves food by waves of muscle contraction called </a:t>
            </a:r>
            <a:r>
              <a:rPr lang="en-US" i="1" u="sng" dirty="0" smtClean="0"/>
              <a:t>peristalsis</a:t>
            </a:r>
            <a:r>
              <a:rPr lang="en-US" dirty="0" smtClean="0"/>
              <a:t>.</a:t>
            </a:r>
          </a:p>
          <a:p>
            <a:endParaRPr lang="en-US" dirty="0"/>
          </a:p>
        </p:txBody>
      </p:sp>
      <p:pic>
        <p:nvPicPr>
          <p:cNvPr id="5" name="Content Placeholder 4" descr="untitled.bmp"/>
          <p:cNvPicPr>
            <a:picLocks noChangeAspect="1"/>
          </p:cNvPicPr>
          <p:nvPr/>
        </p:nvPicPr>
        <p:blipFill>
          <a:blip r:embed="rId2" cstate="print"/>
          <a:srcRect l="-2187" t="20203" b="14135"/>
          <a:stretch>
            <a:fillRect/>
          </a:stretch>
        </p:blipFill>
        <p:spPr bwMode="auto">
          <a:xfrm>
            <a:off x="4724400" y="0"/>
            <a:ext cx="4202047" cy="3505200"/>
          </a:xfrm>
          <a:prstGeom prst="rect">
            <a:avLst/>
          </a:prstGeom>
          <a:noFill/>
          <a:ln w="9525">
            <a:noFill/>
            <a:miter lim="800000"/>
            <a:headEnd/>
            <a:tailEnd/>
          </a:ln>
        </p:spPr>
      </p:pic>
      <p:sp>
        <p:nvSpPr>
          <p:cNvPr id="6" name="TextBox 5"/>
          <p:cNvSpPr txBox="1"/>
          <p:nvPr/>
        </p:nvSpPr>
        <p:spPr>
          <a:xfrm>
            <a:off x="4953000" y="381000"/>
            <a:ext cx="1600200" cy="369332"/>
          </a:xfrm>
          <a:prstGeom prst="rect">
            <a:avLst/>
          </a:prstGeom>
          <a:noFill/>
        </p:spPr>
        <p:txBody>
          <a:bodyPr wrap="square" rtlCol="0">
            <a:spAutoFit/>
          </a:bodyPr>
          <a:lstStyle/>
          <a:p>
            <a:r>
              <a:rPr lang="en-US" dirty="0" smtClean="0"/>
              <a:t>Mouth</a:t>
            </a:r>
            <a:endParaRPr lang="en-US" dirty="0"/>
          </a:p>
        </p:txBody>
      </p:sp>
      <p:sp>
        <p:nvSpPr>
          <p:cNvPr id="8" name="TextBox 7"/>
          <p:cNvSpPr txBox="1"/>
          <p:nvPr/>
        </p:nvSpPr>
        <p:spPr>
          <a:xfrm>
            <a:off x="4953000" y="990600"/>
            <a:ext cx="1600200" cy="369332"/>
          </a:xfrm>
          <a:prstGeom prst="rect">
            <a:avLst/>
          </a:prstGeom>
          <a:noFill/>
        </p:spPr>
        <p:txBody>
          <a:bodyPr wrap="square" rtlCol="0">
            <a:spAutoFit/>
          </a:bodyPr>
          <a:lstStyle/>
          <a:p>
            <a:r>
              <a:rPr lang="en-US" dirty="0" smtClean="0"/>
              <a:t>Esophagus</a:t>
            </a:r>
            <a:endParaRPr lang="en-US" dirty="0"/>
          </a:p>
        </p:txBody>
      </p:sp>
      <p:sp>
        <p:nvSpPr>
          <p:cNvPr id="9" name="TextBox 8"/>
          <p:cNvSpPr txBox="1"/>
          <p:nvPr/>
        </p:nvSpPr>
        <p:spPr>
          <a:xfrm>
            <a:off x="4953000" y="3505200"/>
            <a:ext cx="2209800" cy="738664"/>
          </a:xfrm>
          <a:prstGeom prst="rect">
            <a:avLst/>
          </a:prstGeom>
          <a:noFill/>
        </p:spPr>
        <p:txBody>
          <a:bodyPr wrap="square" rtlCol="0">
            <a:spAutoFit/>
          </a:bodyPr>
          <a:lstStyle/>
          <a:p>
            <a:r>
              <a:rPr lang="en-US" sz="800" dirty="0" smtClean="0">
                <a:solidFill>
                  <a:srgbClr val="FF0000"/>
                </a:solidFill>
              </a:rPr>
              <a:t>Picture from </a:t>
            </a:r>
            <a:r>
              <a:rPr lang="en-US" sz="800" dirty="0" smtClean="0">
                <a:solidFill>
                  <a:srgbClr val="FF0000"/>
                </a:solidFill>
              </a:rPr>
              <a:t>Kids Health: </a:t>
            </a:r>
            <a:r>
              <a:rPr lang="en-US" sz="800" dirty="0" smtClean="0">
                <a:solidFill>
                  <a:srgbClr val="FF0000"/>
                </a:solidFill>
                <a:hlinkClick r:id="rId3"/>
              </a:rPr>
              <a:t>http://</a:t>
            </a:r>
            <a:r>
              <a:rPr lang="en-US" sz="800" dirty="0" smtClean="0">
                <a:solidFill>
                  <a:srgbClr val="FF0000"/>
                </a:solidFill>
                <a:hlinkClick r:id="rId3"/>
              </a:rPr>
              <a:t>kidshealth.org/PageManager.jsp?lic=1&amp;article_set=54403&amp;cat_id=20607</a:t>
            </a:r>
            <a:endParaRPr lang="en-US" sz="800" dirty="0" smtClean="0">
              <a:solidFill>
                <a:srgbClr val="FF0000"/>
              </a:solidFill>
            </a:endParaRPr>
          </a:p>
          <a:p>
            <a:endParaRPr lang="en-US" dirty="0"/>
          </a:p>
        </p:txBody>
      </p:sp>
      <p:pic>
        <p:nvPicPr>
          <p:cNvPr id="5122" name="Picture 2" descr="http://upload.wikimedia.org/wikipedia/commons/0/0f/Peristalsis.gif">
            <a:hlinkClick r:id="rId4"/>
          </p:cNvPr>
          <p:cNvPicPr>
            <a:picLocks noChangeAspect="1" noChangeArrowheads="1" noCrop="1"/>
          </p:cNvPicPr>
          <p:nvPr/>
        </p:nvPicPr>
        <p:blipFill>
          <a:blip r:embed="rId5" cstate="print"/>
          <a:srcRect/>
          <a:stretch>
            <a:fillRect/>
          </a:stretch>
        </p:blipFill>
        <p:spPr bwMode="auto">
          <a:xfrm>
            <a:off x="7162800" y="3810000"/>
            <a:ext cx="1571625" cy="257175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Esophagus</a:t>
            </a:r>
          </a:p>
        </p:txBody>
      </p:sp>
      <p:sp>
        <p:nvSpPr>
          <p:cNvPr id="5123" name="Rectangle 3"/>
          <p:cNvSpPr>
            <a:spLocks noGrp="1" noChangeArrowheads="1"/>
          </p:cNvSpPr>
          <p:nvPr>
            <p:ph type="body" sz="half" idx="1"/>
          </p:nvPr>
        </p:nvSpPr>
        <p:spPr/>
        <p:txBody>
          <a:bodyPr/>
          <a:lstStyle/>
          <a:p>
            <a:r>
              <a:rPr lang="en-US" sz="2800" dirty="0"/>
              <a:t>Muscular tube</a:t>
            </a:r>
          </a:p>
          <a:p>
            <a:r>
              <a:rPr lang="en-US" sz="2800" dirty="0"/>
              <a:t>Peristalsis </a:t>
            </a:r>
            <a:r>
              <a:rPr lang="en-US" sz="2800" dirty="0" smtClean="0"/>
              <a:t>(Wavelike muscle contractions)</a:t>
            </a:r>
          </a:p>
          <a:p>
            <a:r>
              <a:rPr lang="en-US" sz="2800" dirty="0" smtClean="0"/>
              <a:t>Moves food from mouth to stomach.</a:t>
            </a:r>
            <a:endParaRPr lang="en-US" sz="2800" dirty="0"/>
          </a:p>
        </p:txBody>
      </p:sp>
      <p:pic>
        <p:nvPicPr>
          <p:cNvPr id="25602" name="Picture 2" descr="File:Coin esophagus.jpg">
            <a:hlinkClick r:id="rId2"/>
          </p:cNvPr>
          <p:cNvPicPr>
            <a:picLocks noChangeAspect="1" noChangeArrowheads="1"/>
          </p:cNvPicPr>
          <p:nvPr/>
        </p:nvPicPr>
        <p:blipFill>
          <a:blip r:embed="rId3" cstate="print"/>
          <a:srcRect/>
          <a:stretch>
            <a:fillRect/>
          </a:stretch>
        </p:blipFill>
        <p:spPr bwMode="auto">
          <a:xfrm>
            <a:off x="4495800" y="1447800"/>
            <a:ext cx="2514600" cy="3352800"/>
          </a:xfrm>
          <a:prstGeom prst="rect">
            <a:avLst/>
          </a:prstGeom>
          <a:noFill/>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P101967821_template">
  <a:themeElements>
    <a:clrScheme name="Custom 3">
      <a:dk1>
        <a:sysClr val="windowText" lastClr="000000"/>
      </a:dk1>
      <a:lt1>
        <a:srgbClr val="000000"/>
      </a:lt1>
      <a:dk2>
        <a:srgbClr val="1F497D"/>
      </a:dk2>
      <a:lt2>
        <a:srgbClr val="002381"/>
      </a:lt2>
      <a:accent1>
        <a:srgbClr val="0ABFFF"/>
      </a:accent1>
      <a:accent2>
        <a:srgbClr val="FFBD6D"/>
      </a:accent2>
      <a:accent3>
        <a:srgbClr val="000000"/>
      </a:accent3>
      <a:accent4>
        <a:srgbClr val="8064A2"/>
      </a:accent4>
      <a:accent5>
        <a:srgbClr val="4BACC6"/>
      </a:accent5>
      <a:accent6>
        <a:srgbClr val="F79646"/>
      </a:accent6>
      <a:hlink>
        <a:srgbClr val="FFAE89"/>
      </a:hlink>
      <a:folHlink>
        <a:srgbClr val="7F7F7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9CC5E9-78F1-4719-817A-D298CEC084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138</TotalTime>
  <Words>965</Words>
  <Application>Microsoft Office PowerPoint</Application>
  <PresentationFormat>On-screen Show (4:3)</PresentationFormat>
  <Paragraphs>159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TP101967821_template</vt:lpstr>
      <vt:lpstr>The Digestive System</vt:lpstr>
      <vt:lpstr>What is digestion?</vt:lpstr>
      <vt:lpstr>How is food digested?</vt:lpstr>
      <vt:lpstr>The digestive system</vt:lpstr>
      <vt:lpstr>Organs of the Digestive System</vt:lpstr>
      <vt:lpstr>Mouth</vt:lpstr>
      <vt:lpstr>Mouth</vt:lpstr>
      <vt:lpstr>Esophagus</vt:lpstr>
      <vt:lpstr>Esophagus</vt:lpstr>
      <vt:lpstr>Stomach</vt:lpstr>
      <vt:lpstr>Stomach</vt:lpstr>
      <vt:lpstr>Small Intestine</vt:lpstr>
      <vt:lpstr>Small Intestine</vt:lpstr>
      <vt:lpstr>Small Intestine</vt:lpstr>
      <vt:lpstr>Large Intestine</vt:lpstr>
      <vt:lpstr>Large Intestine (Colon)</vt:lpstr>
      <vt:lpstr>Rectum &amp; Anus</vt:lpstr>
      <vt:lpstr>Rectum &amp; Anus</vt:lpstr>
      <vt:lpstr>Pancreas</vt:lpstr>
      <vt:lpstr>Pancreas </vt:lpstr>
      <vt:lpstr>Gall Bladder</vt:lpstr>
      <vt:lpstr>Gall Bladder</vt:lpstr>
      <vt:lpstr>Liver</vt:lpstr>
      <vt:lpstr>Liver</vt:lpstr>
      <vt:lpstr>References</vt:lpstr>
    </vt:vector>
  </TitlesOfParts>
  <Company>Casa Grande Elementary School District #4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Windows User</dc:creator>
  <cp:lastModifiedBy>Windows User</cp:lastModifiedBy>
  <cp:revision>15</cp:revision>
  <dcterms:created xsi:type="dcterms:W3CDTF">2011-03-28T20:00:40Z</dcterms:created>
  <dcterms:modified xsi:type="dcterms:W3CDTF">2011-03-28T22:19:00Z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TC019678229991</vt:lpwstr>
  </property>
</Properties>
</file>